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1" r:id="rId2"/>
  </p:sldMasterIdLst>
  <p:notesMasterIdLst>
    <p:notesMasterId r:id="rId15"/>
  </p:notesMasterIdLst>
  <p:sldIdLst>
    <p:sldId id="294" r:id="rId3"/>
    <p:sldId id="258" r:id="rId4"/>
    <p:sldId id="268" r:id="rId5"/>
    <p:sldId id="257" r:id="rId6"/>
    <p:sldId id="260" r:id="rId7"/>
    <p:sldId id="259" r:id="rId8"/>
    <p:sldId id="295" r:id="rId9"/>
    <p:sldId id="269" r:id="rId10"/>
    <p:sldId id="266" r:id="rId11"/>
    <p:sldId id="263" r:id="rId12"/>
    <p:sldId id="293" r:id="rId13"/>
    <p:sldId id="276" r:id="rId14"/>
  </p:sldIdLst>
  <p:sldSz cx="9144000" cy="5143500" type="screen16x9"/>
  <p:notesSz cx="6858000" cy="9144000"/>
  <p:embeddedFontLst>
    <p:embeddedFont>
      <p:font typeface="Colgate Ready" panose="020B0203040202020204" charset="0"/>
      <p:regular r:id="rId16"/>
      <p:bold r:id="rId17"/>
      <p:italic r:id="rId18"/>
      <p:boldItalic r:id="rId19"/>
    </p:embeddedFont>
    <p:embeddedFont>
      <p:font typeface="Helvetica Neue" panose="020B0604020202020204" charset="0"/>
      <p:regular r:id="rId20"/>
      <p:bold r:id="rId21"/>
      <p:italic r:id="rId22"/>
      <p:boldItalic r:id="rId23"/>
    </p:embeddedFont>
    <p:embeddedFont>
      <p:font typeface="Helvetica Neue Light" panose="020B0604020202020204" charset="0"/>
      <p:regular r:id="rId24"/>
      <p:bold r:id="rId25"/>
      <p:italic r:id="rId26"/>
      <p:boldItalic r:id="rId27"/>
    </p:embeddedFont>
    <p:embeddedFont>
      <p:font typeface="Merriweather Sans" pitchFamily="2" charset="0"/>
      <p:regular r:id="rId28"/>
      <p:bold r:id="rId29"/>
      <p:italic r:id="rId30"/>
      <p:boldItalic r:id="rId31"/>
    </p:embeddedFon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Oswald" panose="00000500000000000000" pitchFamily="2" charset="0"/>
      <p:regular r:id="rId36"/>
      <p:bold r:id="rId37"/>
    </p:embeddedFont>
    <p:embeddedFont>
      <p:font typeface="Roboto" panose="02000000000000000000" pitchFamily="2" charset="0"/>
      <p:regular r:id="rId38"/>
      <p:bold r:id="rId39"/>
      <p:italic r:id="rId40"/>
      <p:boldItalic r:id="rId41"/>
    </p:embeddedFont>
    <p:embeddedFont>
      <p:font typeface="Roboto Black" panose="02000000000000000000" pitchFamily="2" charset="0"/>
      <p:bold r:id="rId42"/>
      <p:boldItalic r:id="rId43"/>
    </p:embeddedFont>
    <p:embeddedFont>
      <p:font typeface="Times" panose="02020603050405020304" pitchFamily="18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h+NO9UTYnfVuZarnrLihm48Ui8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6B5A5-3BCE-4020-913E-6621DB6BD961}" v="1" dt="2026-09-14T14:24:26.7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87" d="100"/>
          <a:sy n="187" d="100"/>
        </p:scale>
        <p:origin x="104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font" Target="fonts/font24.fntdata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font" Target="fonts/font27.fntdata"/><Relationship Id="rId47" Type="http://schemas.openxmlformats.org/officeDocument/2006/relationships/font" Target="fonts/font32.fntdata"/><Relationship Id="rId50" Type="http://customschemas.google.com/relationships/presentationmetadata" Target="metadata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9" Type="http://schemas.openxmlformats.org/officeDocument/2006/relationships/font" Target="fonts/font14.fntdata"/><Relationship Id="rId11" Type="http://schemas.openxmlformats.org/officeDocument/2006/relationships/slide" Target="slides/slide9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font" Target="fonts/font25.fntdata"/><Relationship Id="rId45" Type="http://schemas.openxmlformats.org/officeDocument/2006/relationships/font" Target="fonts/font30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4" Type="http://schemas.openxmlformats.org/officeDocument/2006/relationships/font" Target="fonts/font29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43" Type="http://schemas.openxmlformats.org/officeDocument/2006/relationships/font" Target="fonts/font28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schemas.openxmlformats.org/officeDocument/2006/relationships/font" Target="fonts/font23.fntdata"/><Relationship Id="rId46" Type="http://schemas.openxmlformats.org/officeDocument/2006/relationships/font" Target="fonts/font31.fntdata"/><Relationship Id="rId20" Type="http://schemas.openxmlformats.org/officeDocument/2006/relationships/font" Target="fonts/font5.fntdata"/><Relationship Id="rId41" Type="http://schemas.openxmlformats.org/officeDocument/2006/relationships/font" Target="fonts/font26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>
          <a:extLst>
            <a:ext uri="{FF2B5EF4-FFF2-40B4-BE49-F238E27FC236}">
              <a16:creationId xmlns:a16="http://schemas.microsoft.com/office/drawing/2014/main" id="{DF8DCE69-EA02-21B7-EA94-EDB618036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>
            <a:extLst>
              <a:ext uri="{FF2B5EF4-FFF2-40B4-BE49-F238E27FC236}">
                <a16:creationId xmlns:a16="http://schemas.microsoft.com/office/drawing/2014/main" id="{91921E3A-AFBC-764B-1D9D-E216B049A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>
            <a:extLst>
              <a:ext uri="{FF2B5EF4-FFF2-40B4-BE49-F238E27FC236}">
                <a16:creationId xmlns:a16="http://schemas.microsoft.com/office/drawing/2014/main" id="{CBB4B830-53F2-7E7E-D7F7-2BB2362F99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6404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1079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>
          <a:extLst>
            <a:ext uri="{FF2B5EF4-FFF2-40B4-BE49-F238E27FC236}">
              <a16:creationId xmlns:a16="http://schemas.microsoft.com/office/drawing/2014/main" id="{FD693F70-E99F-8F18-CE01-5C7EE3BAA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>
            <a:extLst>
              <a:ext uri="{FF2B5EF4-FFF2-40B4-BE49-F238E27FC236}">
                <a16:creationId xmlns:a16="http://schemas.microsoft.com/office/drawing/2014/main" id="{9F62B5E6-96A5-FD64-9F2C-E0F27DCEF3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4:notes">
            <a:extLst>
              <a:ext uri="{FF2B5EF4-FFF2-40B4-BE49-F238E27FC236}">
                <a16:creationId xmlns:a16="http://schemas.microsoft.com/office/drawing/2014/main" id="{5117DCD2-8EF1-62DA-3BB1-A639DF4B4D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0714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8" name="Google Shape;578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89377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7772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250cfd5a3e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" name="Google Shape;36;g250cfd5a3e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80159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50300" cy="51531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24975" tIns="24975" rIns="24975" bIns="249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Helvetica Neue"/>
              <a:buNone/>
            </a:pPr>
            <a:endParaRPr sz="11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1" name="Google Shape;11;p2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405657" y="306235"/>
            <a:ext cx="769901" cy="383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descr="smile_curve_top.psd"/>
          <p:cNvPicPr preferRelativeResize="0"/>
          <p:nvPr/>
        </p:nvPicPr>
        <p:blipFill rotWithShape="1">
          <a:blip r:embed="rId3">
            <a:alphaModFix/>
          </a:blip>
          <a:srcRect t="40026" r="25037" b="-1043"/>
          <a:stretch/>
        </p:blipFill>
        <p:spPr>
          <a:xfrm>
            <a:off x="0" y="0"/>
            <a:ext cx="9162000" cy="3995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787" y="4019103"/>
            <a:ext cx="1689339" cy="841678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1547650" y="810500"/>
            <a:ext cx="67389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950" tIns="44950" rIns="44950" bIns="44950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400"/>
              <a:buFont typeface="Oswald"/>
              <a:buNone/>
              <a:defRPr sz="3400" i="0" u="none" strike="noStrike" cap="none">
                <a:solidFill>
                  <a:srgbClr val="D3010D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body" idx="1"/>
          </p:nvPr>
        </p:nvSpPr>
        <p:spPr>
          <a:xfrm>
            <a:off x="2170950" y="1401200"/>
            <a:ext cx="6799200" cy="31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950" tIns="44950" rIns="44950" bIns="44950" anchor="t" anchorCtr="0">
            <a:norm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Oswald"/>
              <a:buChar char="●"/>
              <a:defRPr sz="24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marR="0" lvl="1" indent="-3683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Oswald"/>
              <a:buChar char="○"/>
              <a:defRPr sz="2200" i="0" u="none" strike="noStrike" cap="non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marR="0" lvl="2" indent="-3619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100"/>
              <a:buFont typeface="Oswald"/>
              <a:buChar char="■"/>
              <a:defRPr sz="21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marR="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2000"/>
              <a:buFont typeface="Oswald"/>
              <a:buChar char="●"/>
              <a:defRPr sz="20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marR="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900"/>
              <a:buFont typeface="Oswald"/>
              <a:buChar char="○"/>
              <a:defRPr sz="19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Font typeface="Oswald"/>
              <a:buChar char="■"/>
              <a:defRPr sz="18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marR="0" lvl="6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700"/>
              <a:buFont typeface="Oswald"/>
              <a:buChar char="●"/>
              <a:defRPr sz="17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marR="0" lvl="7" indent="-330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600"/>
              <a:buFont typeface="Oswald"/>
              <a:buChar char="○"/>
              <a:defRPr sz="16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marR="0" lvl="8" indent="-323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500"/>
              <a:buFont typeface="Oswald"/>
              <a:buChar char="■"/>
              <a:defRPr sz="1500" i="0" u="none" strike="noStrike" cap="none">
                <a:solidFill>
                  <a:srgbClr val="999999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315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566720" y="4902400"/>
            <a:ext cx="453600" cy="1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975" tIns="24975" rIns="24975" bIns="24975" anchor="t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800"/>
              <a:buFont typeface="Helvetica Neue Light"/>
              <a:buNone/>
              <a:defRPr sz="8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4748896"/>
            <a:ext cx="9144000" cy="3945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24975" tIns="24975" rIns="24975" bIns="249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Helvetica Neue"/>
              <a:buNone/>
            </a:pPr>
            <a:endParaRPr sz="11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9" name="Google Shape;19;p3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88" y="4748896"/>
            <a:ext cx="592523" cy="29521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/>
        </p:nvSpPr>
        <p:spPr>
          <a:xfrm>
            <a:off x="8692232" y="4869225"/>
            <a:ext cx="375900" cy="1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4975" tIns="24975" rIns="24975" bIns="249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fld id="{00000000-1234-1234-1234-123412341234}" type="slidenum">
              <a:rPr lang="en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r>
              <a:rPr lang="en" sz="7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of 10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257173" y="772031"/>
            <a:ext cx="8593800" cy="3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950" tIns="44950" rIns="44950" bIns="44950" anchor="t" anchorCtr="0">
            <a:normAutofit/>
          </a:bodyPr>
          <a:lstStyle>
            <a:lvl1pPr marL="4572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 sz="1800" b="0" i="0" u="none" strike="noStrike" cap="none">
                <a:solidFill>
                  <a:srgbClr val="000000"/>
                </a:solidFill>
              </a:defRPr>
            </a:lvl1pPr>
            <a:lvl2pPr marL="914400" marR="0" lvl="1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╶"/>
              <a:defRPr sz="1600" i="0" u="none" strike="noStrike" cap="none">
                <a:solidFill>
                  <a:srgbClr val="000000"/>
                </a:solidFill>
              </a:defRPr>
            </a:lvl2pPr>
            <a:lvl3pPr marL="1371600" marR="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 sz="1400" i="0" u="none" strike="noStrike" cap="none">
                <a:solidFill>
                  <a:schemeClr val="accent2"/>
                </a:solidFill>
              </a:defRPr>
            </a:lvl3pPr>
            <a:lvl4pPr marL="1828800" marR="0" lvl="3" indent="-2857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"/>
              <a:buChar char="●"/>
              <a:defRPr sz="1100" i="0" u="none" strike="noStrike" cap="none">
                <a:solidFill>
                  <a:schemeClr val="accent2"/>
                </a:solidFill>
              </a:defRPr>
            </a:lvl4pPr>
            <a:lvl5pPr marL="2286000" marR="0" lvl="4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"/>
              <a:buChar char="○"/>
              <a:defRPr sz="1400" i="0" u="none" strike="noStrike" cap="none">
                <a:solidFill>
                  <a:schemeClr val="dk2"/>
                </a:solidFill>
              </a:defRPr>
            </a:lvl5pPr>
            <a:lvl6pPr marL="2743200" marR="0" lvl="5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700"/>
              <a:buChar char="■"/>
              <a:defRPr sz="1800" i="0" u="none" strike="noStrike" cap="none">
                <a:solidFill>
                  <a:srgbClr val="969696"/>
                </a:solidFill>
              </a:defRPr>
            </a:lvl6pPr>
            <a:lvl7pPr marL="3200400" marR="0" lvl="6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700"/>
              <a:buChar char="●"/>
              <a:defRPr sz="1800" i="0" u="none" strike="noStrike" cap="none">
                <a:solidFill>
                  <a:srgbClr val="969696"/>
                </a:solidFill>
              </a:defRPr>
            </a:lvl7pPr>
            <a:lvl8pPr marL="3657600" marR="0" lvl="7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700"/>
              <a:buChar char="○"/>
              <a:defRPr sz="1800" i="0" u="none" strike="noStrike" cap="none">
                <a:solidFill>
                  <a:srgbClr val="969696"/>
                </a:solidFill>
              </a:defRPr>
            </a:lvl8pPr>
            <a:lvl9pPr marL="4114800" marR="0" lvl="8" indent="-2730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700"/>
              <a:buChar char="■"/>
              <a:defRPr sz="1800" i="0" u="none" strike="noStrike" cap="none">
                <a:solidFill>
                  <a:srgbClr val="969696"/>
                </a:solidFill>
              </a:defRPr>
            </a:lvl9pPr>
          </a:lstStyle>
          <a:p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95525" y="538400"/>
            <a:ext cx="8979000" cy="870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82500" y="43419"/>
            <a:ext cx="89790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4950" tIns="44950" rIns="44950" bIns="44950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200"/>
              <a:buNone/>
              <a:defRPr sz="3200" i="0" u="none" strike="noStrike" cap="none">
                <a:solidFill>
                  <a:srgbClr val="D3010D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8119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8918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9657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2535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6518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7077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1_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9182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0369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0883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67186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0845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71" name="Google Shape;71;p1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5666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9908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 2">
  <p:cSld name="Two Content 2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180079" y="108193"/>
            <a:ext cx="82287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4500"/>
              <a:buFont typeface="Arial"/>
              <a:buNone/>
              <a:defRPr sz="4500" b="0" i="0" u="none" strike="noStrike" cap="none">
                <a:solidFill>
                  <a:srgbClr val="D3010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1"/>
          </p:nvPr>
        </p:nvSpPr>
        <p:spPr>
          <a:xfrm>
            <a:off x="257176" y="1200485"/>
            <a:ext cx="4154100" cy="3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Merriweather Sans"/>
              <a:buChar char="-"/>
              <a:defRPr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erriweather Sans"/>
              <a:buChar char="-"/>
              <a:defRPr sz="11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body" idx="2"/>
          </p:nvPr>
        </p:nvSpPr>
        <p:spPr>
          <a:xfrm>
            <a:off x="4741664" y="1200485"/>
            <a:ext cx="4109400" cy="3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300"/>
              <a:buFont typeface="Merriweather Sans"/>
              <a:buChar char="-"/>
              <a:defRPr sz="13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100"/>
              <a:buFont typeface="Merriweather Sans"/>
              <a:buChar char="-"/>
              <a:defRPr sz="11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1100"/>
              <a:buFont typeface="Arial"/>
              <a:buNone/>
              <a:defRPr sz="11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body" idx="3"/>
          </p:nvPr>
        </p:nvSpPr>
        <p:spPr>
          <a:xfrm>
            <a:off x="190166" y="555876"/>
            <a:ext cx="3281700" cy="2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Merriweather Sans"/>
              <a:buChar char="-"/>
              <a:defRPr sz="18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500"/>
              <a:buFont typeface="Merriweather Sans"/>
              <a:buChar char="-"/>
              <a:defRPr sz="15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69696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96969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80" name="Google Shape;80;p18"/>
          <p:cNvCxnSpPr/>
          <p:nvPr/>
        </p:nvCxnSpPr>
        <p:spPr>
          <a:xfrm>
            <a:off x="257177" y="553410"/>
            <a:ext cx="85938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81" name="Google Shape;81;p18"/>
          <p:cNvSpPr txBox="1">
            <a:spLocks noGrp="1"/>
          </p:cNvSpPr>
          <p:nvPr>
            <p:ph type="sldNum" idx="12"/>
          </p:nvPr>
        </p:nvSpPr>
        <p:spPr>
          <a:xfrm>
            <a:off x="8585366" y="4902403"/>
            <a:ext cx="201900" cy="2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00" tIns="31800" rIns="31800" bIns="31800" anchor="t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rgbClr val="D3010D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8"/>
          <p:cNvSpPr/>
          <p:nvPr/>
        </p:nvSpPr>
        <p:spPr>
          <a:xfrm>
            <a:off x="0" y="4748896"/>
            <a:ext cx="9144000" cy="3945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800" tIns="31800" rIns="31800" bIns="318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"/>
              <a:buNone/>
            </a:pPr>
            <a:endParaRPr sz="15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3" name="Google Shape;83;p18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99" y="4736196"/>
            <a:ext cx="868830" cy="433254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/>
          <p:nvPr/>
        </p:nvSpPr>
        <p:spPr>
          <a:xfrm>
            <a:off x="8706778" y="4846550"/>
            <a:ext cx="205200" cy="2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00" tIns="31800" rIns="31800" bIns="31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7588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 - title editable">
  <p:cSld name="red - title editable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/>
          <p:nvPr/>
        </p:nvSpPr>
        <p:spPr>
          <a:xfrm>
            <a:off x="-46350" y="-4800"/>
            <a:ext cx="9205200" cy="51531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475" tIns="31475" rIns="31475" bIns="31475" anchor="ctr" anchorCtr="0">
            <a:noAutofit/>
          </a:bodyPr>
          <a:lstStyle/>
          <a:p>
            <a:pPr marL="133350" marR="0" lvl="0" indent="-4445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87" name="Google Shape;87;p19" descr="smile_curve_top.psd"/>
          <p:cNvPicPr preferRelativeResize="0"/>
          <p:nvPr/>
        </p:nvPicPr>
        <p:blipFill rotWithShape="1">
          <a:blip r:embed="rId2">
            <a:alphaModFix/>
          </a:blip>
          <a:srcRect t="52624" r="20584" b="-1100"/>
          <a:stretch/>
        </p:blipFill>
        <p:spPr>
          <a:xfrm>
            <a:off x="-66935" y="-11937"/>
            <a:ext cx="9246350" cy="4064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9" descr="pasted-image.pd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198" y="3777803"/>
            <a:ext cx="2619622" cy="1301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2746" y="4159290"/>
            <a:ext cx="636363" cy="635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43275" y="4178339"/>
            <a:ext cx="2202366" cy="59345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1278000" y="1108850"/>
            <a:ext cx="75612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060AC"/>
              </a:buClr>
              <a:buSzPts val="3600"/>
              <a:buNone/>
              <a:defRPr sz="3600" b="1">
                <a:solidFill>
                  <a:srgbClr val="3060AC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85928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rpose">
  <p:cSld name="Purpos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/>
          <p:nvPr/>
        </p:nvSpPr>
        <p:spPr>
          <a:xfrm>
            <a:off x="-103600" y="72450"/>
            <a:ext cx="1729200" cy="408300"/>
          </a:xfrm>
          <a:prstGeom prst="rect">
            <a:avLst/>
          </a:prstGeom>
          <a:solidFill>
            <a:srgbClr val="D1020D"/>
          </a:solidFill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0"/>
          <p:cNvSpPr txBox="1"/>
          <p:nvPr/>
        </p:nvSpPr>
        <p:spPr>
          <a:xfrm>
            <a:off x="495350" y="964100"/>
            <a:ext cx="540300" cy="46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0"/>
          <p:cNvSpPr txBox="1"/>
          <p:nvPr/>
        </p:nvSpPr>
        <p:spPr>
          <a:xfrm>
            <a:off x="47325" y="86075"/>
            <a:ext cx="1514100" cy="3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Meeting Purpose</a:t>
            </a: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6" name="Google Shape;96;p20"/>
          <p:cNvGraphicFramePr/>
          <p:nvPr/>
        </p:nvGraphicFramePr>
        <p:xfrm>
          <a:off x="2700750" y="92450"/>
          <a:ext cx="3000000" cy="30000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53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0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b="1" u="none" strike="noStrike" cap="none">
                          <a:solidFill>
                            <a:schemeClr val="accent1"/>
                          </a:solidFill>
                        </a:rPr>
                        <a:t>Meeting Name</a:t>
                      </a:r>
                      <a:endParaRPr sz="1000" b="1" u="none" strike="noStrike" cap="none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1" u="none" strike="noStrike" cap="none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" sz="1000" b="1" u="none" strike="noStrike" cap="none">
                          <a:solidFill>
                            <a:schemeClr val="accent1"/>
                          </a:solidFill>
                        </a:rPr>
                        <a:t>Meeting Date</a:t>
                      </a:r>
                      <a:endParaRPr sz="1000" b="1" u="none" strike="noStrike" cap="none">
                        <a:solidFill>
                          <a:schemeClr val="accent1"/>
                        </a:solidFill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endParaRPr sz="1000" b="1" u="none" strike="noStrike" cap="none">
                        <a:solidFill>
                          <a:srgbClr val="999999"/>
                        </a:solidFill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7" name="Google Shape;97;p20"/>
          <p:cNvCxnSpPr/>
          <p:nvPr/>
        </p:nvCxnSpPr>
        <p:spPr>
          <a:xfrm>
            <a:off x="2429125" y="863775"/>
            <a:ext cx="39750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p20"/>
          <p:cNvSpPr txBox="1"/>
          <p:nvPr/>
        </p:nvSpPr>
        <p:spPr>
          <a:xfrm>
            <a:off x="977900" y="1049250"/>
            <a:ext cx="1424700" cy="3243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Meeting Purpose</a:t>
            </a:r>
            <a:endParaRPr sz="10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9" name="Google Shape;99;p20"/>
          <p:cNvCxnSpPr/>
          <p:nvPr/>
        </p:nvCxnSpPr>
        <p:spPr>
          <a:xfrm>
            <a:off x="2791725" y="1040025"/>
            <a:ext cx="0" cy="36027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00" name="Google Shape;100;p20"/>
          <p:cNvSpPr txBox="1"/>
          <p:nvPr/>
        </p:nvSpPr>
        <p:spPr>
          <a:xfrm>
            <a:off x="3105600" y="1002063"/>
            <a:ext cx="540300" cy="46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0"/>
          <p:cNvSpPr txBox="1"/>
          <p:nvPr/>
        </p:nvSpPr>
        <p:spPr>
          <a:xfrm>
            <a:off x="3588150" y="1087225"/>
            <a:ext cx="1514100" cy="3243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Meeting Decision(s)</a:t>
            </a:r>
            <a:endParaRPr sz="10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p20"/>
          <p:cNvCxnSpPr/>
          <p:nvPr/>
        </p:nvCxnSpPr>
        <p:spPr>
          <a:xfrm>
            <a:off x="5691250" y="1040013"/>
            <a:ext cx="0" cy="359310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103" name="Google Shape;103;p20"/>
          <p:cNvSpPr txBox="1"/>
          <p:nvPr/>
        </p:nvSpPr>
        <p:spPr>
          <a:xfrm>
            <a:off x="6143600" y="1002063"/>
            <a:ext cx="540300" cy="46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 txBox="1"/>
          <p:nvPr/>
        </p:nvSpPr>
        <p:spPr>
          <a:xfrm>
            <a:off x="6626150" y="1087225"/>
            <a:ext cx="2084700" cy="3243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Decision Owner(s)/Process</a:t>
            </a:r>
            <a:endParaRPr sz="10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3935525" y="145175"/>
            <a:ext cx="2084700" cy="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rgbClr val="99999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title" idx="2"/>
          </p:nvPr>
        </p:nvSpPr>
        <p:spPr>
          <a:xfrm>
            <a:off x="3934525" y="480925"/>
            <a:ext cx="2084700" cy="2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rgbClr val="99999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title" idx="3"/>
          </p:nvPr>
        </p:nvSpPr>
        <p:spPr>
          <a:xfrm>
            <a:off x="133575" y="1690750"/>
            <a:ext cx="2567100" cy="28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rgbClr val="99999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>
            <a:endParaRPr/>
          </a:p>
        </p:txBody>
      </p:sp>
      <p:pic>
        <p:nvPicPr>
          <p:cNvPr id="108" name="Google Shape;108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208364" y="1045674"/>
            <a:ext cx="334775" cy="3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09600" y="1045225"/>
            <a:ext cx="408300" cy="4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50" y="1003225"/>
            <a:ext cx="408300" cy="389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0"/>
          <p:cNvSpPr txBox="1"/>
          <p:nvPr/>
        </p:nvSpPr>
        <p:spPr>
          <a:xfrm>
            <a:off x="133575" y="1421050"/>
            <a:ext cx="23535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The purpose of this meeting is to:</a:t>
            </a:r>
            <a:endParaRPr sz="10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 idx="4"/>
          </p:nvPr>
        </p:nvSpPr>
        <p:spPr>
          <a:xfrm>
            <a:off x="2874325" y="1690750"/>
            <a:ext cx="2730900" cy="28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solidFill>
                  <a:srgbClr val="99999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/>
            </a:lvl9pPr>
          </a:lstStyle>
          <a:p>
            <a:endParaRPr/>
          </a:p>
        </p:txBody>
      </p:sp>
      <p:sp>
        <p:nvSpPr>
          <p:cNvPr id="113" name="Google Shape;113;p20"/>
          <p:cNvSpPr txBox="1"/>
          <p:nvPr/>
        </p:nvSpPr>
        <p:spPr>
          <a:xfrm>
            <a:off x="2874326" y="1421050"/>
            <a:ext cx="25944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The decision(s) we will take today are:</a:t>
            </a:r>
            <a:endParaRPr sz="10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20"/>
          <p:cNvSpPr txBox="1"/>
          <p:nvPr/>
        </p:nvSpPr>
        <p:spPr>
          <a:xfrm>
            <a:off x="5954401" y="1475788"/>
            <a:ext cx="2594400" cy="2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rgbClr val="999999"/>
                </a:solidFill>
                <a:latin typeface="Arial"/>
                <a:ea typeface="Arial"/>
                <a:cs typeface="Arial"/>
                <a:sym typeface="Arial"/>
              </a:rPr>
              <a:t>The decision owner(s)/process are:</a:t>
            </a:r>
            <a:endParaRPr sz="1000" b="1" i="0" u="none" strike="noStrike" cap="none">
              <a:solidFill>
                <a:srgbClr val="9999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-52025" y="4723875"/>
            <a:ext cx="9211500" cy="462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0" descr="pasted-image.pdf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3568" y="4723875"/>
            <a:ext cx="927063" cy="46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2857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 3">
  <p:cSld name="1_Custom Layout 3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194368" y="111889"/>
            <a:ext cx="8656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1">
            <a:norm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2A8"/>
              </a:buClr>
              <a:buSzPts val="3600"/>
              <a:buFont typeface="Arial"/>
              <a:buNone/>
              <a:defRPr sz="3600" b="1" i="1" u="none" strike="noStrike" cap="none">
                <a:solidFill>
                  <a:srgbClr val="0042A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sldNum" idx="12"/>
          </p:nvPr>
        </p:nvSpPr>
        <p:spPr>
          <a:xfrm>
            <a:off x="8566732" y="4902398"/>
            <a:ext cx="239100" cy="1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375" tIns="28675" rIns="57375" bIns="28675" anchor="t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9"/>
              <a:buFont typeface="Arial"/>
              <a:buNone/>
              <a:defRPr sz="1600" b="0" i="0" u="none" strike="noStrike" cap="none" baseline="-25000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1"/>
          </p:nvPr>
        </p:nvSpPr>
        <p:spPr>
          <a:xfrm>
            <a:off x="190167" y="555874"/>
            <a:ext cx="3281700" cy="23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42A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21"/>
          <p:cNvSpPr/>
          <p:nvPr/>
        </p:nvSpPr>
        <p:spPr>
          <a:xfrm>
            <a:off x="0" y="4748896"/>
            <a:ext cx="9144000" cy="3945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875" tIns="31875" rIns="31875" bIns="318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baseline="-25000">
              <a:solidFill>
                <a:schemeClr val="dk1"/>
              </a:solidFill>
              <a:latin typeface="Times"/>
              <a:ea typeface="Times"/>
              <a:cs typeface="Times"/>
              <a:sym typeface="Times"/>
            </a:endParaRPr>
          </a:p>
        </p:txBody>
      </p:sp>
      <p:pic>
        <p:nvPicPr>
          <p:cNvPr id="122" name="Google Shape;122;p21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88" y="4748896"/>
            <a:ext cx="794745" cy="394604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1"/>
          <p:cNvSpPr txBox="1"/>
          <p:nvPr/>
        </p:nvSpPr>
        <p:spPr>
          <a:xfrm>
            <a:off x="8709108" y="4869226"/>
            <a:ext cx="200700" cy="15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75" tIns="31875" rIns="31875" bIns="318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1"/>
          <p:cNvSpPr txBox="1">
            <a:spLocks noGrp="1"/>
          </p:cNvSpPr>
          <p:nvPr>
            <p:ph type="body" idx="2"/>
          </p:nvPr>
        </p:nvSpPr>
        <p:spPr>
          <a:xfrm>
            <a:off x="771302" y="1111746"/>
            <a:ext cx="7585800" cy="316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Char char="•"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0070C0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25" name="Google Shape;125;p21"/>
          <p:cNvCxnSpPr/>
          <p:nvPr/>
        </p:nvCxnSpPr>
        <p:spPr>
          <a:xfrm>
            <a:off x="257175" y="553410"/>
            <a:ext cx="85938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101279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 1">
  <p:cSld name="Diseño personalizado 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1664975" y="445025"/>
            <a:ext cx="581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olgate Ready"/>
              <a:buNone/>
              <a:defRPr>
                <a:solidFill>
                  <a:srgbClr val="FFFFFF"/>
                </a:solidFill>
                <a:latin typeface="Colgate Ready"/>
                <a:ea typeface="Colgate Ready"/>
                <a:cs typeface="Colgate Ready"/>
                <a:sym typeface="Colgate Ready"/>
              </a:defRPr>
            </a:lvl9pPr>
          </a:lstStyle>
          <a:p>
            <a:endParaRPr/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350" y="77151"/>
            <a:ext cx="702276" cy="447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25757" y="77155"/>
            <a:ext cx="1318236" cy="44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88619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 - text with Colgate">
  <p:cSld name="red - text with Colgate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29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79233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3" name="Google Shape;133;p23"/>
          <p:cNvSpPr/>
          <p:nvPr/>
        </p:nvSpPr>
        <p:spPr>
          <a:xfrm>
            <a:off x="-3150" y="4759700"/>
            <a:ext cx="9150300" cy="4110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475" tIns="31475" rIns="31475" bIns="31475" anchor="ctr" anchorCtr="0">
            <a:noAutofit/>
          </a:bodyPr>
          <a:lstStyle/>
          <a:p>
            <a:pPr marL="139700" marR="0" lvl="0" indent="-50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34" name="Google Shape;13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8143" y="4789453"/>
            <a:ext cx="322308" cy="32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150" y="4798202"/>
            <a:ext cx="1194215" cy="321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948" y="4836295"/>
            <a:ext cx="670076" cy="263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01924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 cover page">
  <p:cSld name="Back cover page">
    <p:bg>
      <p:bgPr>
        <a:solidFill>
          <a:srgbClr val="D2010D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4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40" y="315934"/>
            <a:ext cx="9089746" cy="4532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18187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 - text with Colgate 1">
  <p:cSld name="red - text with Colgate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29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1" name="Google Shape;141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79233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2" name="Google Shape;142;p25"/>
          <p:cNvSpPr/>
          <p:nvPr/>
        </p:nvSpPr>
        <p:spPr>
          <a:xfrm>
            <a:off x="-3150" y="4759700"/>
            <a:ext cx="9150300" cy="4110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475" tIns="31475" rIns="31475" bIns="31475" anchor="ctr" anchorCtr="0">
            <a:noAutofit/>
          </a:bodyPr>
          <a:lstStyle/>
          <a:p>
            <a:pPr marL="139700" marR="0" lvl="0" indent="-50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43" name="Google Shape;143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8143" y="4789453"/>
            <a:ext cx="322010" cy="32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150" y="4798202"/>
            <a:ext cx="1193113" cy="32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948" y="4836295"/>
            <a:ext cx="669457" cy="263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8672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 - text with Colgate 2">
  <p:cSld name="red - text with Colgate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29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8" name="Google Shape;148;p2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79233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9" name="Google Shape;149;p26"/>
          <p:cNvSpPr/>
          <p:nvPr/>
        </p:nvSpPr>
        <p:spPr>
          <a:xfrm>
            <a:off x="-3150" y="4759700"/>
            <a:ext cx="9150300" cy="4110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475" tIns="31475" rIns="31475" bIns="31475" anchor="ctr" anchorCtr="0">
            <a:noAutofit/>
          </a:bodyPr>
          <a:lstStyle/>
          <a:p>
            <a:pPr marL="139700" marR="0" lvl="0" indent="-50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0" name="Google Shape;150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8143" y="4789453"/>
            <a:ext cx="322010" cy="321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150" y="4798202"/>
            <a:ext cx="1193113" cy="32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948" y="4836295"/>
            <a:ext cx="669457" cy="2637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03475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d - text with Colgate 3">
  <p:cSld name="red - text with Colgate 3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82923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5" name="Google Shape;155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79233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6" name="Google Shape;156;p27"/>
          <p:cNvSpPr/>
          <p:nvPr/>
        </p:nvSpPr>
        <p:spPr>
          <a:xfrm>
            <a:off x="-3150" y="4759700"/>
            <a:ext cx="9150300" cy="4110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475" tIns="31475" rIns="31475" bIns="31475" anchor="ctr" anchorCtr="0">
            <a:noAutofit/>
          </a:bodyPr>
          <a:lstStyle/>
          <a:p>
            <a:pPr marL="139700" marR="0" lvl="0" indent="-508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57" name="Google Shape;157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58143" y="4789453"/>
            <a:ext cx="322308" cy="321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3150" y="4798202"/>
            <a:ext cx="1194215" cy="3217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948" y="4836295"/>
            <a:ext cx="670076" cy="2639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38634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of Contents">
  <p:cSld name="Table of Contents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8"/>
          <p:cNvSpPr txBox="1">
            <a:spLocks noGrp="1"/>
          </p:cNvSpPr>
          <p:nvPr>
            <p:ph type="body" idx="1"/>
          </p:nvPr>
        </p:nvSpPr>
        <p:spPr>
          <a:xfrm>
            <a:off x="175022" y="108339"/>
            <a:ext cx="4808700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00" tIns="41900" rIns="83800" bIns="41900" anchor="t" anchorCtr="0">
            <a:normAutofit/>
          </a:bodyPr>
          <a:lstStyle>
            <a:lvl1pPr marL="457200" marR="0" lvl="0" indent="-42545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al"/>
              <a:buChar char="•"/>
              <a:defRPr sz="3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937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8"/>
          <p:cNvSpPr txBox="1">
            <a:spLocks noGrp="1"/>
          </p:cNvSpPr>
          <p:nvPr>
            <p:ph type="body" idx="2"/>
          </p:nvPr>
        </p:nvSpPr>
        <p:spPr>
          <a:xfrm>
            <a:off x="197315" y="1098352"/>
            <a:ext cx="8495400" cy="23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800" tIns="41900" rIns="83800" bIns="41900" anchor="t" anchorCtr="0">
            <a:normAutofit/>
          </a:bodyPr>
          <a:lstStyle>
            <a:lvl1pPr marL="457200" marR="0" lvl="0" indent="-36830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SzPts val="2200"/>
              <a:buFont typeface="Arial"/>
              <a:buAutoNum type="arabicPeriod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Google Shape;163;p28"/>
          <p:cNvSpPr/>
          <p:nvPr/>
        </p:nvSpPr>
        <p:spPr>
          <a:xfrm>
            <a:off x="0" y="4748900"/>
            <a:ext cx="9144000" cy="3948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2725" tIns="32725" rIns="32725" bIns="327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4" name="Google Shape;164;p28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093" y="4748900"/>
            <a:ext cx="794748" cy="39460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8"/>
          <p:cNvSpPr txBox="1"/>
          <p:nvPr/>
        </p:nvSpPr>
        <p:spPr>
          <a:xfrm>
            <a:off x="8696424" y="4869226"/>
            <a:ext cx="225900" cy="1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2725" tIns="32725" rIns="32725" bIns="327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6" name="Google Shape;166;p28"/>
          <p:cNvCxnSpPr/>
          <p:nvPr/>
        </p:nvCxnSpPr>
        <p:spPr>
          <a:xfrm>
            <a:off x="257177" y="553410"/>
            <a:ext cx="85938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2438776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>
            <a:off x="180079" y="108187"/>
            <a:ext cx="8228700" cy="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375" tIns="28700" rIns="57375" bIns="28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sldNum" idx="12"/>
          </p:nvPr>
        </p:nvSpPr>
        <p:spPr>
          <a:xfrm>
            <a:off x="8575608" y="4902416"/>
            <a:ext cx="221400" cy="2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1875" tIns="31875" rIns="31875" bIns="31875" anchor="t" anchorCtr="0">
            <a:norm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010D"/>
              </a:buClr>
              <a:buSzPts val="1000"/>
              <a:buFont typeface="Helvetica Neue Light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0" name="Google Shape;170;p29"/>
          <p:cNvCxnSpPr/>
          <p:nvPr/>
        </p:nvCxnSpPr>
        <p:spPr>
          <a:xfrm>
            <a:off x="257212" y="553411"/>
            <a:ext cx="8593800" cy="0"/>
          </a:xfrm>
          <a:prstGeom prst="straightConnector1">
            <a:avLst/>
          </a:prstGeom>
          <a:noFill/>
          <a:ln w="9525" cap="flat" cmpd="sng">
            <a:solidFill>
              <a:srgbClr val="D3010D"/>
            </a:solidFill>
            <a:prstDash val="solid"/>
            <a:miter lim="400000"/>
            <a:headEnd type="none" w="sm" len="sm"/>
            <a:tailEnd type="none" w="sm" len="sm"/>
          </a:ln>
        </p:spPr>
      </p:cxnSp>
      <p:sp>
        <p:nvSpPr>
          <p:cNvPr id="171" name="Google Shape;171;p29"/>
          <p:cNvSpPr/>
          <p:nvPr/>
        </p:nvSpPr>
        <p:spPr>
          <a:xfrm>
            <a:off x="0" y="4748913"/>
            <a:ext cx="9144000" cy="394500"/>
          </a:xfrm>
          <a:prstGeom prst="rect">
            <a:avLst/>
          </a:prstGeom>
          <a:solidFill>
            <a:srgbClr val="D2010D"/>
          </a:solidFill>
          <a:ln>
            <a:noFill/>
          </a:ln>
        </p:spPr>
        <p:txBody>
          <a:bodyPr spcFirstLastPara="1" wrap="square" lIns="31850" tIns="31850" rIns="31850" bIns="31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Helvetica Neue"/>
              <a:buNone/>
            </a:pPr>
            <a:endParaRPr sz="2200" b="1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2" name="Google Shape;172;p29" descr="pasted-image.pd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6110" y="4748913"/>
            <a:ext cx="808196" cy="394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90416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CO 1">
  <p:cSld name="BCO 1">
    <p:bg>
      <p:bgPr>
        <a:noFill/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0"/>
          <p:cNvSpPr/>
          <p:nvPr/>
        </p:nvSpPr>
        <p:spPr>
          <a:xfrm>
            <a:off x="0" y="3096900"/>
            <a:ext cx="1149600" cy="2046600"/>
          </a:xfrm>
          <a:prstGeom prst="rtTriangl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30"/>
          <p:cNvGrpSpPr/>
          <p:nvPr/>
        </p:nvGrpSpPr>
        <p:grpSpPr>
          <a:xfrm rot="10800000">
            <a:off x="8179623" y="-389936"/>
            <a:ext cx="1523794" cy="1293117"/>
            <a:chOff x="2341250" y="1387875"/>
            <a:chExt cx="3109150" cy="2638475"/>
          </a:xfrm>
        </p:grpSpPr>
        <p:sp>
          <p:nvSpPr>
            <p:cNvPr id="176" name="Google Shape;176;p30"/>
            <p:cNvSpPr/>
            <p:nvPr/>
          </p:nvSpPr>
          <p:spPr>
            <a:xfrm>
              <a:off x="4014975" y="1387875"/>
              <a:ext cx="1435425" cy="1427925"/>
            </a:xfrm>
            <a:custGeom>
              <a:avLst/>
              <a:gdLst/>
              <a:ahLst/>
              <a:cxnLst/>
              <a:rect l="l" t="t" r="r" b="b"/>
              <a:pathLst>
                <a:path w="57417" h="57117" extrusionOk="0">
                  <a:moveTo>
                    <a:pt x="29620" y="0"/>
                  </a:moveTo>
                  <a:cubicBezTo>
                    <a:pt x="29302" y="0"/>
                    <a:pt x="28982" y="121"/>
                    <a:pt x="28731" y="360"/>
                  </a:cubicBezTo>
                  <a:lnTo>
                    <a:pt x="19949" y="8783"/>
                  </a:lnTo>
                  <a:cubicBezTo>
                    <a:pt x="19922" y="8785"/>
                    <a:pt x="19895" y="8786"/>
                    <a:pt x="19868" y="8786"/>
                  </a:cubicBezTo>
                  <a:cubicBezTo>
                    <a:pt x="19359" y="8786"/>
                    <a:pt x="18866" y="8485"/>
                    <a:pt x="18706" y="7932"/>
                  </a:cubicBezTo>
                  <a:cubicBezTo>
                    <a:pt x="17956" y="5356"/>
                    <a:pt x="15816" y="3127"/>
                    <a:pt x="12176" y="2421"/>
                  </a:cubicBezTo>
                  <a:cubicBezTo>
                    <a:pt x="11970" y="2385"/>
                    <a:pt x="11760" y="2365"/>
                    <a:pt x="11551" y="2365"/>
                  </a:cubicBezTo>
                  <a:cubicBezTo>
                    <a:pt x="11374" y="2365"/>
                    <a:pt x="11197" y="2379"/>
                    <a:pt x="11022" y="2410"/>
                  </a:cubicBezTo>
                  <a:cubicBezTo>
                    <a:pt x="3573" y="3720"/>
                    <a:pt x="1658" y="11472"/>
                    <a:pt x="5657" y="15683"/>
                  </a:cubicBezTo>
                  <a:cubicBezTo>
                    <a:pt x="6508" y="16568"/>
                    <a:pt x="7527" y="17195"/>
                    <a:pt x="8625" y="17565"/>
                  </a:cubicBezTo>
                  <a:cubicBezTo>
                    <a:pt x="9208" y="17767"/>
                    <a:pt x="9476" y="18371"/>
                    <a:pt x="9364" y="18932"/>
                  </a:cubicBezTo>
                  <a:lnTo>
                    <a:pt x="538" y="27400"/>
                  </a:lnTo>
                  <a:cubicBezTo>
                    <a:pt x="23" y="27892"/>
                    <a:pt x="0" y="28688"/>
                    <a:pt x="471" y="29181"/>
                  </a:cubicBezTo>
                  <a:lnTo>
                    <a:pt x="8457" y="37503"/>
                  </a:lnTo>
                  <a:lnTo>
                    <a:pt x="8603" y="37615"/>
                  </a:lnTo>
                  <a:lnTo>
                    <a:pt x="8647" y="37671"/>
                  </a:lnTo>
                  <a:cubicBezTo>
                    <a:pt x="8889" y="37920"/>
                    <a:pt x="9191" y="38034"/>
                    <a:pt x="9493" y="38034"/>
                  </a:cubicBezTo>
                  <a:cubicBezTo>
                    <a:pt x="10045" y="38034"/>
                    <a:pt x="10594" y="37652"/>
                    <a:pt x="10753" y="37021"/>
                  </a:cubicBezTo>
                  <a:cubicBezTo>
                    <a:pt x="11493" y="34210"/>
                    <a:pt x="13811" y="31701"/>
                    <a:pt x="17698" y="30939"/>
                  </a:cubicBezTo>
                  <a:cubicBezTo>
                    <a:pt x="17897" y="30924"/>
                    <a:pt x="18096" y="30916"/>
                    <a:pt x="18295" y="30916"/>
                  </a:cubicBezTo>
                  <a:cubicBezTo>
                    <a:pt x="18824" y="30916"/>
                    <a:pt x="19350" y="30971"/>
                    <a:pt x="19871" y="31085"/>
                  </a:cubicBezTo>
                  <a:cubicBezTo>
                    <a:pt x="21495" y="31533"/>
                    <a:pt x="22794" y="32306"/>
                    <a:pt x="23758" y="33291"/>
                  </a:cubicBezTo>
                  <a:cubicBezTo>
                    <a:pt x="24699" y="34299"/>
                    <a:pt x="25427" y="35632"/>
                    <a:pt x="25796" y="37290"/>
                  </a:cubicBezTo>
                  <a:cubicBezTo>
                    <a:pt x="25908" y="37996"/>
                    <a:pt x="25931" y="38735"/>
                    <a:pt x="25841" y="39452"/>
                  </a:cubicBezTo>
                  <a:cubicBezTo>
                    <a:pt x="24900" y="43305"/>
                    <a:pt x="22290" y="45512"/>
                    <a:pt x="19445" y="46105"/>
                  </a:cubicBezTo>
                  <a:cubicBezTo>
                    <a:pt x="18460" y="46318"/>
                    <a:pt x="18034" y="47483"/>
                    <a:pt x="18717" y="48189"/>
                  </a:cubicBezTo>
                  <a:lnTo>
                    <a:pt x="18762" y="48245"/>
                  </a:lnTo>
                  <a:lnTo>
                    <a:pt x="18863" y="48390"/>
                  </a:lnTo>
                  <a:lnTo>
                    <a:pt x="26816" y="56735"/>
                  </a:lnTo>
                  <a:cubicBezTo>
                    <a:pt x="27059" y="56990"/>
                    <a:pt x="27383" y="57116"/>
                    <a:pt x="27709" y="57116"/>
                  </a:cubicBezTo>
                  <a:cubicBezTo>
                    <a:pt x="28027" y="57116"/>
                    <a:pt x="28347" y="56996"/>
                    <a:pt x="28597" y="56758"/>
                  </a:cubicBezTo>
                  <a:lnTo>
                    <a:pt x="37457" y="48312"/>
                  </a:lnTo>
                  <a:cubicBezTo>
                    <a:pt x="37518" y="48304"/>
                    <a:pt x="37579" y="48299"/>
                    <a:pt x="37640" y="48299"/>
                  </a:cubicBezTo>
                  <a:cubicBezTo>
                    <a:pt x="38150" y="48299"/>
                    <a:pt x="38640" y="48588"/>
                    <a:pt x="38790" y="49118"/>
                  </a:cubicBezTo>
                  <a:cubicBezTo>
                    <a:pt x="39114" y="50239"/>
                    <a:pt x="39697" y="51280"/>
                    <a:pt x="40548" y="52165"/>
                  </a:cubicBezTo>
                  <a:cubicBezTo>
                    <a:pt x="42009" y="53687"/>
                    <a:pt x="43970" y="54449"/>
                    <a:pt x="45954" y="54449"/>
                  </a:cubicBezTo>
                  <a:cubicBezTo>
                    <a:pt x="49434" y="54449"/>
                    <a:pt x="52986" y="52105"/>
                    <a:pt x="54034" y="47405"/>
                  </a:cubicBezTo>
                  <a:cubicBezTo>
                    <a:pt x="54124" y="47024"/>
                    <a:pt x="54135" y="46632"/>
                    <a:pt x="54079" y="46262"/>
                  </a:cubicBezTo>
                  <a:cubicBezTo>
                    <a:pt x="53541" y="42588"/>
                    <a:pt x="51402" y="40348"/>
                    <a:pt x="48871" y="39486"/>
                  </a:cubicBezTo>
                  <a:cubicBezTo>
                    <a:pt x="48299" y="39284"/>
                    <a:pt x="48008" y="38735"/>
                    <a:pt x="48075" y="38197"/>
                  </a:cubicBezTo>
                  <a:lnTo>
                    <a:pt x="56879" y="29808"/>
                  </a:lnTo>
                  <a:cubicBezTo>
                    <a:pt x="57383" y="29337"/>
                    <a:pt x="57417" y="28576"/>
                    <a:pt x="56980" y="28072"/>
                  </a:cubicBezTo>
                  <a:lnTo>
                    <a:pt x="56756" y="27736"/>
                  </a:lnTo>
                  <a:lnTo>
                    <a:pt x="49162" y="19816"/>
                  </a:lnTo>
                  <a:cubicBezTo>
                    <a:pt x="48714" y="19144"/>
                    <a:pt x="49005" y="18170"/>
                    <a:pt x="49834" y="17923"/>
                  </a:cubicBezTo>
                  <a:cubicBezTo>
                    <a:pt x="50988" y="17576"/>
                    <a:pt x="52074" y="16949"/>
                    <a:pt x="53015" y="16053"/>
                  </a:cubicBezTo>
                  <a:cubicBezTo>
                    <a:pt x="56185" y="13040"/>
                    <a:pt x="56330" y="8066"/>
                    <a:pt x="53306" y="5053"/>
                  </a:cubicBezTo>
                  <a:cubicBezTo>
                    <a:pt x="51827" y="3431"/>
                    <a:pt x="49806" y="2619"/>
                    <a:pt x="47761" y="2619"/>
                  </a:cubicBezTo>
                  <a:cubicBezTo>
                    <a:pt x="45810" y="2619"/>
                    <a:pt x="43838" y="3358"/>
                    <a:pt x="42296" y="4841"/>
                  </a:cubicBezTo>
                  <a:cubicBezTo>
                    <a:pt x="41355" y="5737"/>
                    <a:pt x="40683" y="6801"/>
                    <a:pt x="40291" y="7943"/>
                  </a:cubicBezTo>
                  <a:cubicBezTo>
                    <a:pt x="40100" y="8472"/>
                    <a:pt x="39610" y="8760"/>
                    <a:pt x="39113" y="8760"/>
                  </a:cubicBezTo>
                  <a:cubicBezTo>
                    <a:pt x="38851" y="8760"/>
                    <a:pt x="38588" y="8680"/>
                    <a:pt x="38364" y="8515"/>
                  </a:cubicBezTo>
                  <a:lnTo>
                    <a:pt x="30792" y="573"/>
                  </a:lnTo>
                  <a:lnTo>
                    <a:pt x="30467" y="338"/>
                  </a:lnTo>
                  <a:cubicBezTo>
                    <a:pt x="30231" y="112"/>
                    <a:pt x="29927" y="0"/>
                    <a:pt x="29620" y="0"/>
                  </a:cubicBezTo>
                  <a:close/>
                </a:path>
              </a:pathLst>
            </a:custGeom>
            <a:solidFill>
              <a:srgbClr val="D201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30"/>
            <p:cNvSpPr/>
            <p:nvPr/>
          </p:nvSpPr>
          <p:spPr>
            <a:xfrm>
              <a:off x="3463025" y="2653275"/>
              <a:ext cx="1670025" cy="1373075"/>
            </a:xfrm>
            <a:custGeom>
              <a:avLst/>
              <a:gdLst/>
              <a:ahLst/>
              <a:cxnLst/>
              <a:rect l="l" t="t" r="r" b="b"/>
              <a:pathLst>
                <a:path w="66801" h="54923" extrusionOk="0">
                  <a:moveTo>
                    <a:pt x="31379" y="1"/>
                  </a:moveTo>
                  <a:cubicBezTo>
                    <a:pt x="27191" y="1"/>
                    <a:pt x="23803" y="3488"/>
                    <a:pt x="23792" y="7799"/>
                  </a:cubicBezTo>
                  <a:cubicBezTo>
                    <a:pt x="23792" y="9099"/>
                    <a:pt x="24094" y="10320"/>
                    <a:pt x="24643" y="11395"/>
                  </a:cubicBezTo>
                  <a:cubicBezTo>
                    <a:pt x="25035" y="12157"/>
                    <a:pt x="24520" y="13053"/>
                    <a:pt x="23725" y="13187"/>
                  </a:cubicBezTo>
                  <a:lnTo>
                    <a:pt x="12748" y="13131"/>
                  </a:lnTo>
                  <a:lnTo>
                    <a:pt x="12356" y="13209"/>
                  </a:lnTo>
                  <a:cubicBezTo>
                    <a:pt x="11885" y="13232"/>
                    <a:pt x="11493" y="13523"/>
                    <a:pt x="11292" y="13938"/>
                  </a:cubicBezTo>
                  <a:cubicBezTo>
                    <a:pt x="11359" y="14128"/>
                    <a:pt x="11404" y="14341"/>
                    <a:pt x="11404" y="14554"/>
                  </a:cubicBezTo>
                  <a:lnTo>
                    <a:pt x="11381" y="27110"/>
                  </a:lnTo>
                  <a:lnTo>
                    <a:pt x="10698" y="26976"/>
                  </a:lnTo>
                  <a:cubicBezTo>
                    <a:pt x="10541" y="27043"/>
                    <a:pt x="10373" y="27082"/>
                    <a:pt x="10202" y="27082"/>
                  </a:cubicBezTo>
                  <a:cubicBezTo>
                    <a:pt x="10031" y="27082"/>
                    <a:pt x="9858" y="27043"/>
                    <a:pt x="9690" y="26953"/>
                  </a:cubicBezTo>
                  <a:lnTo>
                    <a:pt x="9477" y="26864"/>
                  </a:lnTo>
                  <a:cubicBezTo>
                    <a:pt x="9107" y="26864"/>
                    <a:pt x="8727" y="26886"/>
                    <a:pt x="8334" y="26953"/>
                  </a:cubicBezTo>
                  <a:lnTo>
                    <a:pt x="8234" y="26964"/>
                  </a:lnTo>
                  <a:lnTo>
                    <a:pt x="8133" y="26942"/>
                  </a:lnTo>
                  <a:cubicBezTo>
                    <a:pt x="7696" y="26864"/>
                    <a:pt x="7304" y="26796"/>
                    <a:pt x="6934" y="26796"/>
                  </a:cubicBezTo>
                  <a:cubicBezTo>
                    <a:pt x="3417" y="26796"/>
                    <a:pt x="505" y="29518"/>
                    <a:pt x="68" y="33047"/>
                  </a:cubicBezTo>
                  <a:cubicBezTo>
                    <a:pt x="23" y="33349"/>
                    <a:pt x="1" y="33663"/>
                    <a:pt x="1" y="33976"/>
                  </a:cubicBezTo>
                  <a:cubicBezTo>
                    <a:pt x="1" y="35242"/>
                    <a:pt x="337" y="36597"/>
                    <a:pt x="1065" y="37964"/>
                  </a:cubicBezTo>
                  <a:cubicBezTo>
                    <a:pt x="1222" y="38266"/>
                    <a:pt x="1379" y="38569"/>
                    <a:pt x="1580" y="38860"/>
                  </a:cubicBezTo>
                  <a:cubicBezTo>
                    <a:pt x="1748" y="39118"/>
                    <a:pt x="1972" y="39353"/>
                    <a:pt x="2219" y="39521"/>
                  </a:cubicBezTo>
                  <a:cubicBezTo>
                    <a:pt x="3843" y="40663"/>
                    <a:pt x="5422" y="41123"/>
                    <a:pt x="6901" y="41123"/>
                  </a:cubicBezTo>
                  <a:cubicBezTo>
                    <a:pt x="7293" y="41123"/>
                    <a:pt x="7685" y="41089"/>
                    <a:pt x="8066" y="41033"/>
                  </a:cubicBezTo>
                  <a:lnTo>
                    <a:pt x="8166" y="41011"/>
                  </a:lnTo>
                  <a:lnTo>
                    <a:pt x="8267" y="41033"/>
                  </a:lnTo>
                  <a:cubicBezTo>
                    <a:pt x="8581" y="41078"/>
                    <a:pt x="8839" y="41134"/>
                    <a:pt x="9063" y="41156"/>
                  </a:cubicBezTo>
                  <a:cubicBezTo>
                    <a:pt x="9264" y="41078"/>
                    <a:pt x="9455" y="40999"/>
                    <a:pt x="9645" y="40899"/>
                  </a:cubicBezTo>
                  <a:cubicBezTo>
                    <a:pt x="9814" y="40810"/>
                    <a:pt x="9986" y="40770"/>
                    <a:pt x="10155" y="40770"/>
                  </a:cubicBezTo>
                  <a:cubicBezTo>
                    <a:pt x="10389" y="40770"/>
                    <a:pt x="10615" y="40847"/>
                    <a:pt x="10810" y="40977"/>
                  </a:cubicBezTo>
                  <a:lnTo>
                    <a:pt x="11359" y="40876"/>
                  </a:lnTo>
                  <a:lnTo>
                    <a:pt x="11336" y="53623"/>
                  </a:lnTo>
                  <a:cubicBezTo>
                    <a:pt x="11336" y="53780"/>
                    <a:pt x="11314" y="53948"/>
                    <a:pt x="11269" y="54093"/>
                  </a:cubicBezTo>
                  <a:cubicBezTo>
                    <a:pt x="11471" y="54519"/>
                    <a:pt x="11885" y="54822"/>
                    <a:pt x="12378" y="54822"/>
                  </a:cubicBezTo>
                  <a:lnTo>
                    <a:pt x="23904" y="54833"/>
                  </a:lnTo>
                  <a:lnTo>
                    <a:pt x="24083" y="54799"/>
                  </a:lnTo>
                  <a:lnTo>
                    <a:pt x="24150" y="54799"/>
                  </a:lnTo>
                  <a:cubicBezTo>
                    <a:pt x="24155" y="54799"/>
                    <a:pt x="24160" y="54799"/>
                    <a:pt x="24165" y="54799"/>
                  </a:cubicBezTo>
                  <a:cubicBezTo>
                    <a:pt x="25142" y="54799"/>
                    <a:pt x="25682" y="53686"/>
                    <a:pt x="25159" y="52839"/>
                  </a:cubicBezTo>
                  <a:cubicBezTo>
                    <a:pt x="23635" y="50364"/>
                    <a:pt x="23434" y="46947"/>
                    <a:pt x="25573" y="43620"/>
                  </a:cubicBezTo>
                  <a:cubicBezTo>
                    <a:pt x="26043" y="43049"/>
                    <a:pt x="26581" y="42568"/>
                    <a:pt x="27175" y="42153"/>
                  </a:cubicBezTo>
                  <a:cubicBezTo>
                    <a:pt x="28631" y="41279"/>
                    <a:pt x="30098" y="40887"/>
                    <a:pt x="31476" y="40876"/>
                  </a:cubicBezTo>
                  <a:cubicBezTo>
                    <a:pt x="32854" y="40899"/>
                    <a:pt x="34310" y="41302"/>
                    <a:pt x="35755" y="42176"/>
                  </a:cubicBezTo>
                  <a:cubicBezTo>
                    <a:pt x="36360" y="42590"/>
                    <a:pt x="36897" y="43083"/>
                    <a:pt x="37356" y="43643"/>
                  </a:cubicBezTo>
                  <a:cubicBezTo>
                    <a:pt x="39485" y="46992"/>
                    <a:pt x="39261" y="50408"/>
                    <a:pt x="37726" y="52873"/>
                  </a:cubicBezTo>
                  <a:cubicBezTo>
                    <a:pt x="37200" y="53724"/>
                    <a:pt x="37737" y="54844"/>
                    <a:pt x="38723" y="54844"/>
                  </a:cubicBezTo>
                  <a:lnTo>
                    <a:pt x="38790" y="54844"/>
                  </a:lnTo>
                  <a:lnTo>
                    <a:pt x="38969" y="54866"/>
                  </a:lnTo>
                  <a:lnTo>
                    <a:pt x="50495" y="54922"/>
                  </a:lnTo>
                  <a:cubicBezTo>
                    <a:pt x="51190" y="54922"/>
                    <a:pt x="51739" y="54351"/>
                    <a:pt x="51750" y="53645"/>
                  </a:cubicBezTo>
                  <a:lnTo>
                    <a:pt x="51795" y="41403"/>
                  </a:lnTo>
                  <a:cubicBezTo>
                    <a:pt x="52027" y="41085"/>
                    <a:pt x="52393" y="40880"/>
                    <a:pt x="52779" y="40880"/>
                  </a:cubicBezTo>
                  <a:cubicBezTo>
                    <a:pt x="52951" y="40880"/>
                    <a:pt x="53126" y="40921"/>
                    <a:pt x="53296" y="41011"/>
                  </a:cubicBezTo>
                  <a:cubicBezTo>
                    <a:pt x="54326" y="41548"/>
                    <a:pt x="55480" y="41851"/>
                    <a:pt x="56712" y="41851"/>
                  </a:cubicBezTo>
                  <a:cubicBezTo>
                    <a:pt x="56717" y="41851"/>
                    <a:pt x="56722" y="41851"/>
                    <a:pt x="56726" y="41851"/>
                  </a:cubicBezTo>
                  <a:cubicBezTo>
                    <a:pt x="62532" y="41851"/>
                    <a:pt x="66801" y="35125"/>
                    <a:pt x="62626" y="28824"/>
                  </a:cubicBezTo>
                  <a:cubicBezTo>
                    <a:pt x="62413" y="28510"/>
                    <a:pt x="62133" y="28219"/>
                    <a:pt x="61820" y="27995"/>
                  </a:cubicBezTo>
                  <a:cubicBezTo>
                    <a:pt x="60100" y="26767"/>
                    <a:pt x="58354" y="26237"/>
                    <a:pt x="56729" y="26237"/>
                  </a:cubicBezTo>
                  <a:cubicBezTo>
                    <a:pt x="55507" y="26237"/>
                    <a:pt x="54353" y="26537"/>
                    <a:pt x="53329" y="27065"/>
                  </a:cubicBezTo>
                  <a:cubicBezTo>
                    <a:pt x="53152" y="27158"/>
                    <a:pt x="52968" y="27200"/>
                    <a:pt x="52790" y="27200"/>
                  </a:cubicBezTo>
                  <a:cubicBezTo>
                    <a:pt x="52428" y="27200"/>
                    <a:pt x="52087" y="27026"/>
                    <a:pt x="51862" y="26740"/>
                  </a:cubicBezTo>
                  <a:lnTo>
                    <a:pt x="51907" y="14576"/>
                  </a:lnTo>
                  <a:cubicBezTo>
                    <a:pt x="51918" y="13893"/>
                    <a:pt x="51391" y="13333"/>
                    <a:pt x="50731" y="13310"/>
                  </a:cubicBezTo>
                  <a:lnTo>
                    <a:pt x="50327" y="13232"/>
                  </a:lnTo>
                  <a:lnTo>
                    <a:pt x="39361" y="13221"/>
                  </a:lnTo>
                  <a:cubicBezTo>
                    <a:pt x="38566" y="13086"/>
                    <a:pt x="38062" y="12190"/>
                    <a:pt x="38454" y="11429"/>
                  </a:cubicBezTo>
                  <a:cubicBezTo>
                    <a:pt x="38992" y="10353"/>
                    <a:pt x="39305" y="9132"/>
                    <a:pt x="39317" y="7844"/>
                  </a:cubicBezTo>
                  <a:cubicBezTo>
                    <a:pt x="39339" y="3519"/>
                    <a:pt x="35930" y="2"/>
                    <a:pt x="31735" y="2"/>
                  </a:cubicBezTo>
                  <a:cubicBezTo>
                    <a:pt x="31682" y="2"/>
                    <a:pt x="31630" y="2"/>
                    <a:pt x="31577" y="3"/>
                  </a:cubicBezTo>
                  <a:cubicBezTo>
                    <a:pt x="31511" y="2"/>
                    <a:pt x="31444" y="1"/>
                    <a:pt x="31379" y="1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30"/>
            <p:cNvSpPr/>
            <p:nvPr/>
          </p:nvSpPr>
          <p:spPr>
            <a:xfrm>
              <a:off x="2341250" y="1629225"/>
              <a:ext cx="1766075" cy="1349550"/>
            </a:xfrm>
            <a:custGeom>
              <a:avLst/>
              <a:gdLst/>
              <a:ahLst/>
              <a:cxnLst/>
              <a:rect l="l" t="t" r="r" b="b"/>
              <a:pathLst>
                <a:path w="70643" h="53982" extrusionOk="0">
                  <a:moveTo>
                    <a:pt x="35209" y="0"/>
                  </a:moveTo>
                  <a:cubicBezTo>
                    <a:pt x="31021" y="0"/>
                    <a:pt x="27633" y="3487"/>
                    <a:pt x="27622" y="7799"/>
                  </a:cubicBezTo>
                  <a:cubicBezTo>
                    <a:pt x="27622" y="9087"/>
                    <a:pt x="27936" y="10308"/>
                    <a:pt x="28473" y="11383"/>
                  </a:cubicBezTo>
                  <a:cubicBezTo>
                    <a:pt x="28865" y="12156"/>
                    <a:pt x="28350" y="13041"/>
                    <a:pt x="27566" y="13176"/>
                  </a:cubicBezTo>
                  <a:lnTo>
                    <a:pt x="16589" y="13131"/>
                  </a:lnTo>
                  <a:lnTo>
                    <a:pt x="16186" y="13198"/>
                  </a:lnTo>
                  <a:cubicBezTo>
                    <a:pt x="15525" y="13232"/>
                    <a:pt x="14999" y="13780"/>
                    <a:pt x="14999" y="14475"/>
                  </a:cubicBezTo>
                  <a:lnTo>
                    <a:pt x="14987" y="26639"/>
                  </a:lnTo>
                  <a:cubicBezTo>
                    <a:pt x="14755" y="26916"/>
                    <a:pt x="14413" y="27088"/>
                    <a:pt x="14055" y="27088"/>
                  </a:cubicBezTo>
                  <a:cubicBezTo>
                    <a:pt x="13877" y="27088"/>
                    <a:pt x="13695" y="27046"/>
                    <a:pt x="13520" y="26953"/>
                  </a:cubicBezTo>
                  <a:cubicBezTo>
                    <a:pt x="12493" y="26410"/>
                    <a:pt x="11329" y="26104"/>
                    <a:pt x="10094" y="26104"/>
                  </a:cubicBezTo>
                  <a:cubicBezTo>
                    <a:pt x="8475" y="26104"/>
                    <a:pt x="6734" y="26630"/>
                    <a:pt x="5018" y="27838"/>
                  </a:cubicBezTo>
                  <a:cubicBezTo>
                    <a:pt x="4705" y="28062"/>
                    <a:pt x="4436" y="28342"/>
                    <a:pt x="4212" y="28667"/>
                  </a:cubicBezTo>
                  <a:cubicBezTo>
                    <a:pt x="0" y="34950"/>
                    <a:pt x="4257" y="41693"/>
                    <a:pt x="10059" y="41716"/>
                  </a:cubicBezTo>
                  <a:cubicBezTo>
                    <a:pt x="10081" y="41716"/>
                    <a:pt x="10103" y="41716"/>
                    <a:pt x="10125" y="41716"/>
                  </a:cubicBezTo>
                  <a:cubicBezTo>
                    <a:pt x="11333" y="41716"/>
                    <a:pt x="12474" y="41415"/>
                    <a:pt x="13475" y="40887"/>
                  </a:cubicBezTo>
                  <a:cubicBezTo>
                    <a:pt x="13644" y="40803"/>
                    <a:pt x="13817" y="40764"/>
                    <a:pt x="13987" y="40764"/>
                  </a:cubicBezTo>
                  <a:cubicBezTo>
                    <a:pt x="14380" y="40764"/>
                    <a:pt x="14749" y="40973"/>
                    <a:pt x="14976" y="41301"/>
                  </a:cubicBezTo>
                  <a:lnTo>
                    <a:pt x="14965" y="53533"/>
                  </a:lnTo>
                  <a:cubicBezTo>
                    <a:pt x="14965" y="53690"/>
                    <a:pt x="15010" y="53835"/>
                    <a:pt x="15055" y="53970"/>
                  </a:cubicBezTo>
                  <a:cubicBezTo>
                    <a:pt x="15335" y="53757"/>
                    <a:pt x="15682" y="53634"/>
                    <a:pt x="16063" y="53611"/>
                  </a:cubicBezTo>
                  <a:cubicBezTo>
                    <a:pt x="16197" y="53589"/>
                    <a:pt x="16331" y="53544"/>
                    <a:pt x="16488" y="53544"/>
                  </a:cubicBezTo>
                  <a:lnTo>
                    <a:pt x="27387" y="53555"/>
                  </a:lnTo>
                  <a:cubicBezTo>
                    <a:pt x="27656" y="53499"/>
                    <a:pt x="27880" y="53219"/>
                    <a:pt x="27880" y="52951"/>
                  </a:cubicBezTo>
                  <a:lnTo>
                    <a:pt x="27813" y="52682"/>
                  </a:lnTo>
                  <a:lnTo>
                    <a:pt x="27801" y="52648"/>
                  </a:lnTo>
                  <a:lnTo>
                    <a:pt x="27790" y="52626"/>
                  </a:lnTo>
                  <a:lnTo>
                    <a:pt x="27779" y="52581"/>
                  </a:lnTo>
                  <a:cubicBezTo>
                    <a:pt x="27219" y="51461"/>
                    <a:pt x="26894" y="50195"/>
                    <a:pt x="26894" y="48851"/>
                  </a:cubicBezTo>
                  <a:lnTo>
                    <a:pt x="26883" y="48851"/>
                  </a:lnTo>
                  <a:lnTo>
                    <a:pt x="26883" y="48817"/>
                  </a:lnTo>
                  <a:lnTo>
                    <a:pt x="26883" y="48806"/>
                  </a:lnTo>
                  <a:lnTo>
                    <a:pt x="26883" y="48784"/>
                  </a:lnTo>
                  <a:cubicBezTo>
                    <a:pt x="26883" y="47932"/>
                    <a:pt x="27051" y="47148"/>
                    <a:pt x="27264" y="46409"/>
                  </a:cubicBezTo>
                  <a:cubicBezTo>
                    <a:pt x="28261" y="42937"/>
                    <a:pt x="31363" y="40361"/>
                    <a:pt x="35093" y="40361"/>
                  </a:cubicBezTo>
                  <a:lnTo>
                    <a:pt x="35463" y="40361"/>
                  </a:lnTo>
                  <a:cubicBezTo>
                    <a:pt x="39193" y="40361"/>
                    <a:pt x="42296" y="42937"/>
                    <a:pt x="43293" y="46409"/>
                  </a:cubicBezTo>
                  <a:cubicBezTo>
                    <a:pt x="43505" y="47148"/>
                    <a:pt x="43662" y="47932"/>
                    <a:pt x="43662" y="48784"/>
                  </a:cubicBezTo>
                  <a:lnTo>
                    <a:pt x="43662" y="48806"/>
                  </a:lnTo>
                  <a:cubicBezTo>
                    <a:pt x="43662" y="50173"/>
                    <a:pt x="43337" y="51450"/>
                    <a:pt x="42777" y="52592"/>
                  </a:cubicBezTo>
                  <a:lnTo>
                    <a:pt x="42755" y="52659"/>
                  </a:lnTo>
                  <a:lnTo>
                    <a:pt x="42744" y="52682"/>
                  </a:lnTo>
                  <a:lnTo>
                    <a:pt x="42676" y="52939"/>
                  </a:lnTo>
                  <a:cubicBezTo>
                    <a:pt x="42676" y="53219"/>
                    <a:pt x="42900" y="53499"/>
                    <a:pt x="43169" y="53555"/>
                  </a:cubicBezTo>
                  <a:lnTo>
                    <a:pt x="54068" y="53544"/>
                  </a:lnTo>
                  <a:cubicBezTo>
                    <a:pt x="54225" y="53544"/>
                    <a:pt x="54348" y="53589"/>
                    <a:pt x="54494" y="53611"/>
                  </a:cubicBezTo>
                  <a:cubicBezTo>
                    <a:pt x="54874" y="53634"/>
                    <a:pt x="55222" y="53768"/>
                    <a:pt x="55513" y="53981"/>
                  </a:cubicBezTo>
                  <a:lnTo>
                    <a:pt x="55580" y="53634"/>
                  </a:lnTo>
                  <a:lnTo>
                    <a:pt x="55625" y="41402"/>
                  </a:lnTo>
                  <a:cubicBezTo>
                    <a:pt x="55858" y="41076"/>
                    <a:pt x="56226" y="40874"/>
                    <a:pt x="56616" y="40874"/>
                  </a:cubicBezTo>
                  <a:cubicBezTo>
                    <a:pt x="56788" y="40874"/>
                    <a:pt x="56965" y="40913"/>
                    <a:pt x="57137" y="40999"/>
                  </a:cubicBezTo>
                  <a:cubicBezTo>
                    <a:pt x="58156" y="41537"/>
                    <a:pt x="59310" y="41839"/>
                    <a:pt x="60542" y="41839"/>
                  </a:cubicBezTo>
                  <a:cubicBezTo>
                    <a:pt x="60547" y="41839"/>
                    <a:pt x="60552" y="41839"/>
                    <a:pt x="60557" y="41839"/>
                  </a:cubicBezTo>
                  <a:cubicBezTo>
                    <a:pt x="66363" y="41839"/>
                    <a:pt x="70642" y="35113"/>
                    <a:pt x="66456" y="28812"/>
                  </a:cubicBezTo>
                  <a:cubicBezTo>
                    <a:pt x="66244" y="28499"/>
                    <a:pt x="65964" y="28207"/>
                    <a:pt x="65661" y="27995"/>
                  </a:cubicBezTo>
                  <a:cubicBezTo>
                    <a:pt x="63930" y="26763"/>
                    <a:pt x="62176" y="26230"/>
                    <a:pt x="60545" y="26230"/>
                  </a:cubicBezTo>
                  <a:cubicBezTo>
                    <a:pt x="59328" y="26230"/>
                    <a:pt x="58179" y="26527"/>
                    <a:pt x="57159" y="27054"/>
                  </a:cubicBezTo>
                  <a:cubicBezTo>
                    <a:pt x="56985" y="27147"/>
                    <a:pt x="56802" y="27189"/>
                    <a:pt x="56622" y="27189"/>
                  </a:cubicBezTo>
                  <a:cubicBezTo>
                    <a:pt x="56261" y="27189"/>
                    <a:pt x="55917" y="27017"/>
                    <a:pt x="55692" y="26740"/>
                  </a:cubicBezTo>
                  <a:lnTo>
                    <a:pt x="55737" y="14576"/>
                  </a:lnTo>
                  <a:cubicBezTo>
                    <a:pt x="55748" y="13892"/>
                    <a:pt x="55222" y="13332"/>
                    <a:pt x="54561" y="13299"/>
                  </a:cubicBezTo>
                  <a:lnTo>
                    <a:pt x="54158" y="13220"/>
                  </a:lnTo>
                  <a:lnTo>
                    <a:pt x="43192" y="13220"/>
                  </a:lnTo>
                  <a:cubicBezTo>
                    <a:pt x="42396" y="13075"/>
                    <a:pt x="41892" y="12190"/>
                    <a:pt x="42284" y="11417"/>
                  </a:cubicBezTo>
                  <a:cubicBezTo>
                    <a:pt x="42833" y="10353"/>
                    <a:pt x="43136" y="9132"/>
                    <a:pt x="43147" y="7833"/>
                  </a:cubicBezTo>
                  <a:cubicBezTo>
                    <a:pt x="43169" y="3507"/>
                    <a:pt x="39772" y="1"/>
                    <a:pt x="35566" y="1"/>
                  </a:cubicBezTo>
                  <a:cubicBezTo>
                    <a:pt x="35513" y="1"/>
                    <a:pt x="35460" y="2"/>
                    <a:pt x="35407" y="3"/>
                  </a:cubicBezTo>
                  <a:cubicBezTo>
                    <a:pt x="35341" y="1"/>
                    <a:pt x="35275" y="0"/>
                    <a:pt x="352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30"/>
            <p:cNvSpPr/>
            <p:nvPr/>
          </p:nvSpPr>
          <p:spPr>
            <a:xfrm>
              <a:off x="2421600" y="2666800"/>
              <a:ext cx="1297975" cy="1340225"/>
            </a:xfrm>
            <a:custGeom>
              <a:avLst/>
              <a:gdLst/>
              <a:ahLst/>
              <a:cxnLst/>
              <a:rect l="l" t="t" r="r" b="b"/>
              <a:pathLst>
                <a:path w="51919" h="53609" extrusionOk="0">
                  <a:moveTo>
                    <a:pt x="31991" y="0"/>
                  </a:moveTo>
                  <a:cubicBezTo>
                    <a:pt x="30524" y="0"/>
                    <a:pt x="29169" y="493"/>
                    <a:pt x="28049" y="1311"/>
                  </a:cubicBezTo>
                  <a:cubicBezTo>
                    <a:pt x="26783" y="2229"/>
                    <a:pt x="25820" y="3562"/>
                    <a:pt x="25371" y="5141"/>
                  </a:cubicBezTo>
                  <a:cubicBezTo>
                    <a:pt x="25259" y="5522"/>
                    <a:pt x="25181" y="5903"/>
                    <a:pt x="25125" y="6284"/>
                  </a:cubicBezTo>
                  <a:cubicBezTo>
                    <a:pt x="25080" y="6575"/>
                    <a:pt x="25047" y="6866"/>
                    <a:pt x="25047" y="7169"/>
                  </a:cubicBezTo>
                  <a:lnTo>
                    <a:pt x="25047" y="7191"/>
                  </a:lnTo>
                  <a:cubicBezTo>
                    <a:pt x="25047" y="8367"/>
                    <a:pt x="25327" y="9476"/>
                    <a:pt x="25820" y="10462"/>
                  </a:cubicBezTo>
                  <a:lnTo>
                    <a:pt x="25831" y="10484"/>
                  </a:lnTo>
                  <a:lnTo>
                    <a:pt x="25842" y="10518"/>
                  </a:lnTo>
                  <a:lnTo>
                    <a:pt x="25864" y="10551"/>
                  </a:lnTo>
                  <a:lnTo>
                    <a:pt x="25853" y="10551"/>
                  </a:lnTo>
                  <a:cubicBezTo>
                    <a:pt x="25976" y="10798"/>
                    <a:pt x="26032" y="11067"/>
                    <a:pt x="26032" y="11336"/>
                  </a:cubicBezTo>
                  <a:lnTo>
                    <a:pt x="26010" y="11481"/>
                  </a:lnTo>
                  <a:cubicBezTo>
                    <a:pt x="25932" y="12321"/>
                    <a:pt x="25338" y="13038"/>
                    <a:pt x="24464" y="13195"/>
                  </a:cubicBezTo>
                  <a:lnTo>
                    <a:pt x="24419" y="13206"/>
                  </a:lnTo>
                  <a:lnTo>
                    <a:pt x="13386" y="13184"/>
                  </a:lnTo>
                  <a:lnTo>
                    <a:pt x="13297" y="13195"/>
                  </a:lnTo>
                  <a:lnTo>
                    <a:pt x="13207" y="13217"/>
                  </a:lnTo>
                  <a:lnTo>
                    <a:pt x="13117" y="13251"/>
                  </a:lnTo>
                  <a:lnTo>
                    <a:pt x="13017" y="13251"/>
                  </a:lnTo>
                  <a:cubicBezTo>
                    <a:pt x="12714" y="13262"/>
                    <a:pt x="12434" y="13531"/>
                    <a:pt x="12434" y="13901"/>
                  </a:cubicBezTo>
                  <a:lnTo>
                    <a:pt x="12457" y="26289"/>
                  </a:lnTo>
                  <a:lnTo>
                    <a:pt x="12311" y="26468"/>
                  </a:lnTo>
                  <a:cubicBezTo>
                    <a:pt x="11964" y="26871"/>
                    <a:pt x="11460" y="27140"/>
                    <a:pt x="10900" y="27140"/>
                  </a:cubicBezTo>
                  <a:cubicBezTo>
                    <a:pt x="10620" y="27140"/>
                    <a:pt x="10328" y="27073"/>
                    <a:pt x="10060" y="26939"/>
                  </a:cubicBezTo>
                  <a:cubicBezTo>
                    <a:pt x="9119" y="26446"/>
                    <a:pt x="8066" y="26166"/>
                    <a:pt x="6946" y="26166"/>
                  </a:cubicBezTo>
                  <a:cubicBezTo>
                    <a:pt x="5467" y="26166"/>
                    <a:pt x="3843" y="26647"/>
                    <a:pt x="2219" y="27812"/>
                  </a:cubicBezTo>
                  <a:cubicBezTo>
                    <a:pt x="1972" y="27980"/>
                    <a:pt x="1748" y="28216"/>
                    <a:pt x="1580" y="28462"/>
                  </a:cubicBezTo>
                  <a:cubicBezTo>
                    <a:pt x="460" y="30131"/>
                    <a:pt x="1" y="31800"/>
                    <a:pt x="1" y="33346"/>
                  </a:cubicBezTo>
                  <a:cubicBezTo>
                    <a:pt x="1" y="37322"/>
                    <a:pt x="3115" y="40526"/>
                    <a:pt x="6923" y="40526"/>
                  </a:cubicBezTo>
                  <a:lnTo>
                    <a:pt x="6946" y="40526"/>
                  </a:lnTo>
                  <a:cubicBezTo>
                    <a:pt x="8066" y="40526"/>
                    <a:pt x="9119" y="40257"/>
                    <a:pt x="10060" y="39764"/>
                  </a:cubicBezTo>
                  <a:cubicBezTo>
                    <a:pt x="10317" y="39630"/>
                    <a:pt x="10597" y="39562"/>
                    <a:pt x="10866" y="39562"/>
                  </a:cubicBezTo>
                  <a:cubicBezTo>
                    <a:pt x="11482" y="39562"/>
                    <a:pt x="12020" y="39887"/>
                    <a:pt x="12367" y="40358"/>
                  </a:cubicBezTo>
                  <a:lnTo>
                    <a:pt x="12479" y="40526"/>
                  </a:lnTo>
                  <a:lnTo>
                    <a:pt x="12501" y="52959"/>
                  </a:lnTo>
                  <a:cubicBezTo>
                    <a:pt x="12501" y="53328"/>
                    <a:pt x="12793" y="53608"/>
                    <a:pt x="13106" y="53608"/>
                  </a:cubicBezTo>
                  <a:lnTo>
                    <a:pt x="24599" y="53586"/>
                  </a:lnTo>
                  <a:lnTo>
                    <a:pt x="24778" y="53564"/>
                  </a:lnTo>
                  <a:lnTo>
                    <a:pt x="24890" y="53564"/>
                  </a:lnTo>
                  <a:cubicBezTo>
                    <a:pt x="25080" y="53564"/>
                    <a:pt x="25192" y="53496"/>
                    <a:pt x="25304" y="53384"/>
                  </a:cubicBezTo>
                  <a:cubicBezTo>
                    <a:pt x="25405" y="53272"/>
                    <a:pt x="25461" y="53116"/>
                    <a:pt x="25461" y="52936"/>
                  </a:cubicBezTo>
                  <a:lnTo>
                    <a:pt x="25360" y="52556"/>
                  </a:lnTo>
                  <a:cubicBezTo>
                    <a:pt x="24554" y="51256"/>
                    <a:pt x="24083" y="49711"/>
                    <a:pt x="24083" y="48053"/>
                  </a:cubicBezTo>
                  <a:cubicBezTo>
                    <a:pt x="24083" y="46317"/>
                    <a:pt x="24599" y="44468"/>
                    <a:pt x="25752" y="42665"/>
                  </a:cubicBezTo>
                  <a:lnTo>
                    <a:pt x="25775" y="42631"/>
                  </a:lnTo>
                  <a:lnTo>
                    <a:pt x="25797" y="42609"/>
                  </a:lnTo>
                  <a:cubicBezTo>
                    <a:pt x="26301" y="41993"/>
                    <a:pt x="26884" y="41455"/>
                    <a:pt x="27533" y="41018"/>
                  </a:cubicBezTo>
                  <a:lnTo>
                    <a:pt x="27544" y="41007"/>
                  </a:lnTo>
                  <a:lnTo>
                    <a:pt x="27556" y="40996"/>
                  </a:lnTo>
                  <a:cubicBezTo>
                    <a:pt x="29101" y="40066"/>
                    <a:pt x="30681" y="39641"/>
                    <a:pt x="32171" y="39618"/>
                  </a:cubicBezTo>
                  <a:lnTo>
                    <a:pt x="32182" y="39618"/>
                  </a:lnTo>
                  <a:cubicBezTo>
                    <a:pt x="33683" y="39641"/>
                    <a:pt x="35251" y="40066"/>
                    <a:pt x="36785" y="40996"/>
                  </a:cubicBezTo>
                  <a:lnTo>
                    <a:pt x="36808" y="41007"/>
                  </a:lnTo>
                  <a:lnTo>
                    <a:pt x="36819" y="41018"/>
                  </a:lnTo>
                  <a:cubicBezTo>
                    <a:pt x="37469" y="41455"/>
                    <a:pt x="38051" y="41993"/>
                    <a:pt x="38555" y="42609"/>
                  </a:cubicBezTo>
                  <a:lnTo>
                    <a:pt x="38578" y="42631"/>
                  </a:lnTo>
                  <a:lnTo>
                    <a:pt x="38600" y="42665"/>
                  </a:lnTo>
                  <a:cubicBezTo>
                    <a:pt x="39754" y="44468"/>
                    <a:pt x="40269" y="46317"/>
                    <a:pt x="40269" y="48064"/>
                  </a:cubicBezTo>
                  <a:cubicBezTo>
                    <a:pt x="40269" y="49711"/>
                    <a:pt x="39798" y="51256"/>
                    <a:pt x="38992" y="52556"/>
                  </a:cubicBezTo>
                  <a:lnTo>
                    <a:pt x="38880" y="52936"/>
                  </a:lnTo>
                  <a:cubicBezTo>
                    <a:pt x="38880" y="53116"/>
                    <a:pt x="38947" y="53272"/>
                    <a:pt x="39048" y="53384"/>
                  </a:cubicBezTo>
                  <a:cubicBezTo>
                    <a:pt x="39149" y="53496"/>
                    <a:pt x="39272" y="53564"/>
                    <a:pt x="39462" y="53564"/>
                  </a:cubicBezTo>
                  <a:lnTo>
                    <a:pt x="39563" y="53564"/>
                  </a:lnTo>
                  <a:lnTo>
                    <a:pt x="39608" y="53575"/>
                  </a:lnTo>
                  <a:lnTo>
                    <a:pt x="39754" y="53586"/>
                  </a:lnTo>
                  <a:lnTo>
                    <a:pt x="51235" y="53608"/>
                  </a:lnTo>
                  <a:cubicBezTo>
                    <a:pt x="51560" y="53608"/>
                    <a:pt x="51851" y="53328"/>
                    <a:pt x="51851" y="52959"/>
                  </a:cubicBezTo>
                  <a:lnTo>
                    <a:pt x="51873" y="41735"/>
                  </a:lnTo>
                  <a:lnTo>
                    <a:pt x="51873" y="41735"/>
                  </a:lnTo>
                  <a:cubicBezTo>
                    <a:pt x="51616" y="41758"/>
                    <a:pt x="51347" y="41791"/>
                    <a:pt x="51067" y="41791"/>
                  </a:cubicBezTo>
                  <a:cubicBezTo>
                    <a:pt x="50585" y="41780"/>
                    <a:pt x="50215" y="41679"/>
                    <a:pt x="49902" y="41623"/>
                  </a:cubicBezTo>
                  <a:cubicBezTo>
                    <a:pt x="49499" y="41691"/>
                    <a:pt x="49084" y="41735"/>
                    <a:pt x="48670" y="41735"/>
                  </a:cubicBezTo>
                  <a:cubicBezTo>
                    <a:pt x="46990" y="41735"/>
                    <a:pt x="45209" y="41198"/>
                    <a:pt x="43461" y="40010"/>
                  </a:cubicBezTo>
                  <a:lnTo>
                    <a:pt x="43260" y="39898"/>
                  </a:lnTo>
                  <a:cubicBezTo>
                    <a:pt x="42890" y="39630"/>
                    <a:pt x="42565" y="39293"/>
                    <a:pt x="42308" y="38901"/>
                  </a:cubicBezTo>
                  <a:cubicBezTo>
                    <a:pt x="41647" y="37927"/>
                    <a:pt x="41199" y="36919"/>
                    <a:pt x="40907" y="35922"/>
                  </a:cubicBezTo>
                  <a:cubicBezTo>
                    <a:pt x="40818" y="35620"/>
                    <a:pt x="40739" y="35306"/>
                    <a:pt x="40683" y="35003"/>
                  </a:cubicBezTo>
                  <a:cubicBezTo>
                    <a:pt x="40583" y="34432"/>
                    <a:pt x="40515" y="33872"/>
                    <a:pt x="40515" y="33323"/>
                  </a:cubicBezTo>
                  <a:cubicBezTo>
                    <a:pt x="40515" y="30781"/>
                    <a:pt x="41602" y="28507"/>
                    <a:pt x="43349" y="26950"/>
                  </a:cubicBezTo>
                  <a:cubicBezTo>
                    <a:pt x="44783" y="25673"/>
                    <a:pt x="46654" y="24889"/>
                    <a:pt x="48703" y="24889"/>
                  </a:cubicBezTo>
                  <a:cubicBezTo>
                    <a:pt x="49207" y="24889"/>
                    <a:pt x="49644" y="24967"/>
                    <a:pt x="50047" y="25046"/>
                  </a:cubicBezTo>
                  <a:cubicBezTo>
                    <a:pt x="50462" y="24990"/>
                    <a:pt x="50876" y="24945"/>
                    <a:pt x="51291" y="24945"/>
                  </a:cubicBezTo>
                  <a:cubicBezTo>
                    <a:pt x="51492" y="24945"/>
                    <a:pt x="51694" y="24956"/>
                    <a:pt x="51896" y="24978"/>
                  </a:cubicBezTo>
                  <a:lnTo>
                    <a:pt x="51918" y="13901"/>
                  </a:lnTo>
                  <a:cubicBezTo>
                    <a:pt x="51918" y="13553"/>
                    <a:pt x="51660" y="13296"/>
                    <a:pt x="51369" y="13262"/>
                  </a:cubicBezTo>
                  <a:lnTo>
                    <a:pt x="51336" y="13251"/>
                  </a:lnTo>
                  <a:lnTo>
                    <a:pt x="51235" y="13251"/>
                  </a:lnTo>
                  <a:lnTo>
                    <a:pt x="51145" y="13217"/>
                  </a:lnTo>
                  <a:lnTo>
                    <a:pt x="50966" y="13184"/>
                  </a:lnTo>
                  <a:lnTo>
                    <a:pt x="39933" y="13206"/>
                  </a:lnTo>
                  <a:lnTo>
                    <a:pt x="39888" y="13195"/>
                  </a:lnTo>
                  <a:cubicBezTo>
                    <a:pt x="39026" y="13038"/>
                    <a:pt x="38432" y="12321"/>
                    <a:pt x="38342" y="11492"/>
                  </a:cubicBezTo>
                  <a:lnTo>
                    <a:pt x="38320" y="11324"/>
                  </a:lnTo>
                  <a:cubicBezTo>
                    <a:pt x="38320" y="11067"/>
                    <a:pt x="38376" y="10798"/>
                    <a:pt x="38499" y="10540"/>
                  </a:cubicBezTo>
                  <a:lnTo>
                    <a:pt x="38522" y="10484"/>
                  </a:lnTo>
                  <a:lnTo>
                    <a:pt x="38533" y="10462"/>
                  </a:lnTo>
                  <a:cubicBezTo>
                    <a:pt x="39026" y="9476"/>
                    <a:pt x="39306" y="8367"/>
                    <a:pt x="39306" y="7191"/>
                  </a:cubicBezTo>
                  <a:lnTo>
                    <a:pt x="39306" y="7169"/>
                  </a:lnTo>
                  <a:cubicBezTo>
                    <a:pt x="39306" y="6474"/>
                    <a:pt x="39182" y="5813"/>
                    <a:pt x="38992" y="5141"/>
                  </a:cubicBezTo>
                  <a:cubicBezTo>
                    <a:pt x="38130" y="2162"/>
                    <a:pt x="35497" y="0"/>
                    <a:pt x="32361" y="0"/>
                  </a:cubicBezTo>
                  <a:close/>
                </a:path>
              </a:pathLst>
            </a:custGeom>
            <a:solidFill>
              <a:srgbClr val="0B67B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0" name="Google Shape;180;p30"/>
          <p:cNvSpPr/>
          <p:nvPr/>
        </p:nvSpPr>
        <p:spPr>
          <a:xfrm rot="10800000">
            <a:off x="9141825" y="-2025"/>
            <a:ext cx="561900" cy="13494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30"/>
          <p:cNvSpPr/>
          <p:nvPr/>
        </p:nvSpPr>
        <p:spPr>
          <a:xfrm rot="-5400000">
            <a:off x="8542475" y="-1163533"/>
            <a:ext cx="561900" cy="17607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15271" y="242809"/>
            <a:ext cx="618891" cy="618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4399" y="4721620"/>
            <a:ext cx="998049" cy="269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3776" y="4627974"/>
            <a:ext cx="721998" cy="411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453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28.xml"/><Relationship Id="rId3" Type="http://schemas.openxmlformats.org/officeDocument/2006/relationships/slideLayout" Target="../slideLayouts/slideLayout5.xml"/><Relationship Id="rId21" Type="http://schemas.openxmlformats.org/officeDocument/2006/relationships/slideLayout" Target="../slideLayouts/slideLayout23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5" Type="http://schemas.openxmlformats.org/officeDocument/2006/relationships/slideLayout" Target="../slideLayouts/slideLayout27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2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23" Type="http://schemas.openxmlformats.org/officeDocument/2006/relationships/slideLayout" Target="../slideLayouts/slideLayout25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Relationship Id="rId22" Type="http://schemas.openxmlformats.org/officeDocument/2006/relationships/slideLayout" Target="../slideLayouts/slideLayout24.xml"/><Relationship Id="rId27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 Black"/>
              <a:buNone/>
              <a:defRPr sz="2800" b="0" i="0" u="none" strike="noStrike" cap="none">
                <a:solidFill>
                  <a:schemeClr val="dk1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sz="1400" b="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Roboto"/>
              <a:buChar char="●"/>
              <a:defRPr sz="12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Char char="○"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Roboto"/>
              <a:buChar char="■"/>
              <a:defRPr sz="1000" b="1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●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○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79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Roboto"/>
              <a:buChar char="■"/>
              <a:defRPr sz="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499086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34D"/>
        </a:solidFill>
        <a:effectLst/>
      </p:bgPr>
    </p:bg>
    <p:spTree>
      <p:nvGrpSpPr>
        <p:cNvPr id="1" name="Shape 16">
          <a:extLst>
            <a:ext uri="{FF2B5EF4-FFF2-40B4-BE49-F238E27FC236}">
              <a16:creationId xmlns:a16="http://schemas.microsoft.com/office/drawing/2014/main" id="{DC1B4560-354F-1EC2-3937-493EDDD20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>
            <a:extLst>
              <a:ext uri="{FF2B5EF4-FFF2-40B4-BE49-F238E27FC236}">
                <a16:creationId xmlns:a16="http://schemas.microsoft.com/office/drawing/2014/main" id="{300B95A9-FE81-3966-E35F-D99F955D7A23}"/>
              </a:ext>
            </a:extLst>
          </p:cNvPr>
          <p:cNvSpPr/>
          <p:nvPr/>
        </p:nvSpPr>
        <p:spPr>
          <a:xfrm>
            <a:off x="1956956" y="1387149"/>
            <a:ext cx="5492100" cy="236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CB5DDC6B-97A6-CD71-16B8-98DE6647CC51}"/>
              </a:ext>
            </a:extLst>
          </p:cNvPr>
          <p:cNvSpPr txBox="1"/>
          <p:nvPr/>
        </p:nvSpPr>
        <p:spPr>
          <a:xfrm>
            <a:off x="569847" y="243499"/>
            <a:ext cx="5136596" cy="85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 New Border Service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Mexico Crossborder Heavyweight Intermodal Service</a:t>
            </a:r>
            <a:endParaRPr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1">
            <a:extLst>
              <a:ext uri="{FF2B5EF4-FFF2-40B4-BE49-F238E27FC236}">
                <a16:creationId xmlns:a16="http://schemas.microsoft.com/office/drawing/2014/main" id="{CB3E450D-1EFF-C005-BDC2-0C45EC5378D0}"/>
              </a:ext>
            </a:extLst>
          </p:cNvPr>
          <p:cNvSpPr txBox="1"/>
          <p:nvPr/>
        </p:nvSpPr>
        <p:spPr>
          <a:xfrm>
            <a:off x="337575" y="4259925"/>
            <a:ext cx="26946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EASO.COM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SPEARPOINTLOGISTICS.COM</a:t>
            </a:r>
            <a:endParaRPr sz="12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" name="Google Shape;21;p1">
            <a:extLst>
              <a:ext uri="{FF2B5EF4-FFF2-40B4-BE49-F238E27FC236}">
                <a16:creationId xmlns:a16="http://schemas.microsoft.com/office/drawing/2014/main" id="{CCAFB151-8BE0-1D7C-DBDB-F32CDEE1A74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5234" y="1449289"/>
            <a:ext cx="2295544" cy="223881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20;p1">
            <a:extLst>
              <a:ext uri="{FF2B5EF4-FFF2-40B4-BE49-F238E27FC236}">
                <a16:creationId xmlns:a16="http://schemas.microsoft.com/office/drawing/2014/main" id="{B1D8C363-9E10-AE33-5F75-FA8764E019FE}"/>
              </a:ext>
            </a:extLst>
          </p:cNvPr>
          <p:cNvSpPr txBox="1"/>
          <p:nvPr/>
        </p:nvSpPr>
        <p:spPr>
          <a:xfrm>
            <a:off x="5546360" y="4320953"/>
            <a:ext cx="298640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Your Mexico Supply Chain Experts</a:t>
            </a:r>
            <a:endParaRPr sz="12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8217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50cfd5a3ef_0_20"/>
          <p:cNvSpPr txBox="1"/>
          <p:nvPr/>
        </p:nvSpPr>
        <p:spPr>
          <a:xfrm>
            <a:off x="6284822" y="674095"/>
            <a:ext cx="2795609" cy="2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Spearpoint Logistics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Provides Warehousing</a:t>
            </a:r>
            <a:r>
              <a:rPr lang="en-US" sz="1200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 across multiple US Markets</a:t>
            </a:r>
            <a:endParaRPr sz="1200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Provides FTL &amp; LTL Transportation Solutions including port &amp; rail terminal drayage</a:t>
            </a:r>
            <a:endParaRPr sz="1200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TIA Member</a:t>
            </a: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UIIA Member</a:t>
            </a: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b="1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Overweight Intermodal Experts</a:t>
            </a:r>
            <a:endParaRPr sz="12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EASO &amp; Spearpoint Partnership – Asset Based Providers</a:t>
            </a:r>
            <a:endParaRPr sz="20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0" name="Google Shape;40;g250cfd5a3ef_0_20"/>
          <p:cNvCxnSpPr/>
          <p:nvPr/>
        </p:nvCxnSpPr>
        <p:spPr>
          <a:xfrm rot="10800000" flipH="1">
            <a:off x="-7200" y="5044625"/>
            <a:ext cx="9158400" cy="12300"/>
          </a:xfrm>
          <a:prstGeom prst="straightConnector1">
            <a:avLst/>
          </a:prstGeom>
          <a:noFill/>
          <a:ln w="228600" cap="flat" cmpd="sng">
            <a:solidFill>
              <a:srgbClr val="35434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1" name="Google Shape;41;g250cfd5a3ef_0_20"/>
          <p:cNvCxnSpPr/>
          <p:nvPr/>
        </p:nvCxnSpPr>
        <p:spPr>
          <a:xfrm rot="10800000" flipH="1">
            <a:off x="-7200" y="4819288"/>
            <a:ext cx="9158400" cy="12300"/>
          </a:xfrm>
          <a:prstGeom prst="straightConnector1">
            <a:avLst/>
          </a:prstGeom>
          <a:noFill/>
          <a:ln w="114300" cap="flat" cmpd="sng">
            <a:solidFill>
              <a:srgbClr val="1F3764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2" name="Google Shape;42;g250cfd5a3ef_0_20"/>
          <p:cNvCxnSpPr/>
          <p:nvPr/>
        </p:nvCxnSpPr>
        <p:spPr>
          <a:xfrm rot="10800000" flipH="1">
            <a:off x="-7200" y="-13"/>
            <a:ext cx="9158400" cy="12300"/>
          </a:xfrm>
          <a:prstGeom prst="straightConnector1">
            <a:avLst/>
          </a:prstGeom>
          <a:noFill/>
          <a:ln w="114300" cap="flat" cmpd="sng">
            <a:solidFill>
              <a:srgbClr val="35434D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3" name="Google Shape;43;g250cfd5a3ef_0_20"/>
          <p:cNvSpPr txBox="1"/>
          <p:nvPr/>
        </p:nvSpPr>
        <p:spPr>
          <a:xfrm>
            <a:off x="229376" y="674095"/>
            <a:ext cx="2675189" cy="2262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Transportes EASO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indent="-311150"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Largest Mexico-owned  </a:t>
            </a:r>
            <a:r>
              <a:rPr lang="en-US" sz="12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Asset Based Intermodal </a:t>
            </a: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service provider</a:t>
            </a: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Leading Mexican company in the freight transport market with over </a:t>
            </a:r>
            <a:r>
              <a:rPr lang="en-US" sz="1200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50 </a:t>
            </a: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years experience</a:t>
            </a:r>
            <a:endParaRPr sz="1200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764"/>
              </a:buClr>
              <a:buSzPts val="1300"/>
              <a:buFont typeface="Montserrat"/>
              <a:buChar char="●"/>
            </a:pPr>
            <a:r>
              <a:rPr lang="en-US" sz="1200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Provides Intermodal, Dedicated Service, Spot Service, and 3PL Logistics</a:t>
            </a:r>
            <a:endParaRPr sz="1200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9000B5-937E-82A5-9492-BCB88D037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8547" y="1082463"/>
            <a:ext cx="2456401" cy="13344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B99C1E-D054-F781-B573-DA18F5EC3D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63" y="3338588"/>
            <a:ext cx="3217513" cy="1182180"/>
          </a:xfrm>
          <a:prstGeom prst="rect">
            <a:avLst/>
          </a:prstGeom>
        </p:spPr>
      </p:pic>
      <p:sp>
        <p:nvSpPr>
          <p:cNvPr id="9" name="Google Shape;38;g250cfd5a3ef_0_20">
            <a:extLst>
              <a:ext uri="{FF2B5EF4-FFF2-40B4-BE49-F238E27FC236}">
                <a16:creationId xmlns:a16="http://schemas.microsoft.com/office/drawing/2014/main" id="{1CCA5DBC-D03A-CBDD-AF4A-B345BA69BC83}"/>
              </a:ext>
            </a:extLst>
          </p:cNvPr>
          <p:cNvSpPr txBox="1"/>
          <p:nvPr/>
        </p:nvSpPr>
        <p:spPr>
          <a:xfrm>
            <a:off x="6284823" y="3368409"/>
            <a:ext cx="2629800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500" b="1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We g</a:t>
            </a:r>
            <a:r>
              <a:rPr lang="en-US" sz="1500" b="1" i="0" u="none" strike="noStrike" cap="none" dirty="0">
                <a:solidFill>
                  <a:srgbClr val="1F3764"/>
                </a:solidFill>
                <a:latin typeface="Montserrat"/>
                <a:ea typeface="Montserrat"/>
                <a:cs typeface="Montserrat"/>
                <a:sym typeface="Montserrat"/>
              </a:rPr>
              <a:t>uarantee 53’ Container Capacity for Northbound &amp; Southbound Mexico Transportation</a:t>
            </a:r>
            <a:endParaRPr sz="1500" b="1" i="0" u="none" strike="noStrike" cap="none" dirty="0">
              <a:solidFill>
                <a:srgbClr val="1F37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2A058C-A29D-E04E-CF80-BA57D7C45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7134" y="2629973"/>
            <a:ext cx="2408129" cy="19021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36825" y="0"/>
            <a:ext cx="4431600" cy="4971600"/>
          </a:xfrm>
          <a:prstGeom prst="rect">
            <a:avLst/>
          </a:prstGeom>
          <a:solidFill>
            <a:srgbClr val="1F376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1" name="Google Shape;31;p2"/>
          <p:cNvSpPr txBox="1"/>
          <p:nvPr/>
        </p:nvSpPr>
        <p:spPr>
          <a:xfrm>
            <a:off x="5383415" y="185609"/>
            <a:ext cx="2842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636465"/>
                </a:solidFill>
                <a:latin typeface="Montserrat"/>
                <a:ea typeface="Montserrat"/>
                <a:cs typeface="Montserrat"/>
                <a:sym typeface="Montserrat"/>
              </a:rPr>
              <a:t>BENEFITS OF USING DFW </a:t>
            </a:r>
            <a:br>
              <a:rPr lang="en-US" sz="1200" b="1" i="0" u="none" strike="noStrike" cap="none" dirty="0">
                <a:solidFill>
                  <a:srgbClr val="636465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1200" b="1" i="0" u="none" strike="noStrike" cap="none" dirty="0">
                <a:solidFill>
                  <a:srgbClr val="636465"/>
                </a:solidFill>
                <a:latin typeface="Montserrat"/>
                <a:ea typeface="Montserrat"/>
                <a:cs typeface="Montserrat"/>
                <a:sym typeface="Montserrat"/>
              </a:rPr>
              <a:t>AS A HUB FOR MEXICO DISTRIBUTION TO THE US</a:t>
            </a:r>
            <a:endParaRPr sz="1400" b="1" i="0" u="none" strike="noStrike" cap="none" dirty="0">
              <a:solidFill>
                <a:srgbClr val="63646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4572000" y="824175"/>
            <a:ext cx="4572000" cy="3808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GUARANTEED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INTERMODAL 53’ CAPACITY TO SHIP FROM MEXICO TO DFW BY TRANSPORTES EASO</a:t>
            </a:r>
            <a:endParaRPr sz="105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HEAVYWEIGHT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LOADING FROM MEXICO TO DFW - NO PERMITS REQUIRED – Up to </a:t>
            </a: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67,200 lbs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105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Gross Weight – </a:t>
            </a:r>
            <a:r>
              <a:rPr lang="en-US" sz="105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25% FEWER IMPORT CONTAINERS</a:t>
            </a:r>
            <a:endParaRPr sz="105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UNMATCHED OUTBOUND DFW TRANSPORTATION </a:t>
            </a: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CAPACITY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, OPTIONALITY AND LOWEST COST PER MILE </a:t>
            </a:r>
            <a:endParaRPr sz="1050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DRAMMATICALLY 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IMPROVED </a:t>
            </a: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SECURITY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&amp; A 60-75% REDUCTION IN </a:t>
            </a: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CARBON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FOOTPRINT VS OTR</a:t>
            </a: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OPTIMAL SUPPLY CHAIN </a:t>
            </a: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RESILIENCY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– REACH ALL MAJOR U.S. MARKETS WITHIN 2 DAYS</a:t>
            </a:r>
            <a:b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FLEXIBILITY</a:t>
            </a: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– INTERMODAL, FTL, LTL &amp; PARCEL WITH  JB HUNT,  UPS &amp; FEDEX WITHIN 1 MILE</a:t>
            </a:r>
            <a:b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WAREHOUSE IS FOOD GRADE &amp; CTPAT COMPLIANT</a:t>
            </a:r>
            <a:b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</a:pPr>
            <a: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CROSSDOCK OR INVENTORY PRODUCT IN ALLIANCE, TX </a:t>
            </a:r>
            <a:br>
              <a:rPr lang="en-US" sz="1050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050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BD95AD-4F1E-4707-FC83-79CDC7A57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55" y="947577"/>
            <a:ext cx="3798137" cy="2847079"/>
          </a:xfrm>
          <a:prstGeom prst="rect">
            <a:avLst/>
          </a:prstGeom>
        </p:spPr>
      </p:pic>
      <p:sp>
        <p:nvSpPr>
          <p:cNvPr id="4" name="Google Shape;30;p2">
            <a:extLst>
              <a:ext uri="{FF2B5EF4-FFF2-40B4-BE49-F238E27FC236}">
                <a16:creationId xmlns:a16="http://schemas.microsoft.com/office/drawing/2014/main" id="{A51320EB-8A4A-D882-F4C0-0B9B428679FE}"/>
              </a:ext>
            </a:extLst>
          </p:cNvPr>
          <p:cNvSpPr txBox="1"/>
          <p:nvPr/>
        </p:nvSpPr>
        <p:spPr>
          <a:xfrm>
            <a:off x="693929" y="3816344"/>
            <a:ext cx="323720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Northbound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ES" sz="7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>
              <a:defRPr/>
            </a:pPr>
            <a:r>
              <a:rPr lang="en-US" sz="1200" b="1" dirty="0">
                <a:solidFill>
                  <a:schemeClr val="tx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Move the Border to DFW</a:t>
            </a:r>
          </a:p>
          <a:p>
            <a:pPr lvl="0" algn="ctr">
              <a:defRPr/>
            </a:pPr>
            <a:endParaRPr lang="en-US" sz="800" b="1" dirty="0">
              <a:solidFill>
                <a:schemeClr val="tx1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lvl="0" algn="ctr">
              <a:defRPr/>
            </a:pPr>
            <a:r>
              <a:rPr lang="en-US" sz="1200" b="1" dirty="0">
                <a:solidFill>
                  <a:schemeClr val="tx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Customs Preclearance allows nonstop service from Mexico to DFW</a:t>
            </a:r>
          </a:p>
        </p:txBody>
      </p:sp>
      <p:sp>
        <p:nvSpPr>
          <p:cNvPr id="5" name="Google Shape;30;p2">
            <a:extLst>
              <a:ext uri="{FF2B5EF4-FFF2-40B4-BE49-F238E27FC236}">
                <a16:creationId xmlns:a16="http://schemas.microsoft.com/office/drawing/2014/main" id="{E11F951E-2282-4948-A122-36DC716C2DA3}"/>
              </a:ext>
            </a:extLst>
          </p:cNvPr>
          <p:cNvSpPr txBox="1"/>
          <p:nvPr/>
        </p:nvSpPr>
        <p:spPr>
          <a:xfrm>
            <a:off x="106797" y="208902"/>
            <a:ext cx="4291654" cy="62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The New Border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NEW HUB &amp; SPOKE SUPPLY CHAIN SERVICE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26080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36825" y="0"/>
            <a:ext cx="4431600" cy="4971600"/>
          </a:xfrm>
          <a:prstGeom prst="rect">
            <a:avLst/>
          </a:prstGeom>
          <a:solidFill>
            <a:srgbClr val="1F376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sx="1000" sy="1000" algn="ctr" rotWithShape="0">
              <a:srgbClr val="000000"/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5183544" y="196792"/>
            <a:ext cx="324226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63646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BENEFITS OF USING DFW </a:t>
            </a:r>
            <a:b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63646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63646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AS A HUB FOR EXPORTS TO MEXICO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636465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4572000" y="824175"/>
            <a:ext cx="4572000" cy="3308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GUARANTEED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INTERMODAL 53’ CAPACITY TO SHIP FROM DFW TO MEXICO BY TRANSPORTES EASO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HEAVYWEIGHT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LOADING FROM DFW TO MEXICO - NO PERMITS REQUIRED – Up to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67,200 lbs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. Gross Weight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UNMATCHED OUTBOUND EASO TRANSPORTATION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CAPACITY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, OPTIONALITY AND LOWEST COST PER MILE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IMPROVED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SECURITY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&amp; A 60-75% REDUCTION IN </a:t>
            </a: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CARBON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FOOTPRINT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15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  <a:tabLst/>
              <a:defRPr/>
            </a:pP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FLEXIBILITY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– INTERMODAL, FTL, LTL &amp; PARCEL WITH  UPS &amp; FEDEX WITHIN 1 MILE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WAREHOUSE IS FOOD GRADE &amp; CTPAT COMPLIANT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34D"/>
              </a:buClr>
              <a:buSzPts val="1100"/>
              <a:buFont typeface="Montserrat"/>
              <a:buChar char="•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CROSSDOCK OR INVENTORY PRODUCT IN ALLIANCE, TX </a:t>
            </a:r>
            <a:b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35434D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</a:b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35434D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" name="Google Shape;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8088" y="4294975"/>
            <a:ext cx="2233174" cy="74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0;p2">
            <a:extLst>
              <a:ext uri="{FF2B5EF4-FFF2-40B4-BE49-F238E27FC236}">
                <a16:creationId xmlns:a16="http://schemas.microsoft.com/office/drawing/2014/main" id="{95C1BD9B-420A-2FE8-86EC-BF062ECE1DD0}"/>
              </a:ext>
            </a:extLst>
          </p:cNvPr>
          <p:cNvSpPr txBox="1"/>
          <p:nvPr/>
        </p:nvSpPr>
        <p:spPr>
          <a:xfrm>
            <a:off x="525304" y="4201450"/>
            <a:ext cx="34546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Southbound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Consolidate</a:t>
            </a: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Freight at Alliance and load </a:t>
            </a:r>
            <a:r>
              <a:rPr kumimoji="0" lang="es-E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overweight</a:t>
            </a: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intermodal </a:t>
            </a:r>
            <a:r>
              <a:rPr kumimoji="0" lang="es-E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to</a:t>
            </a:r>
            <a:r>
              <a:rPr kumimoji="0" lang="es-ES" sz="1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kumimoji="0" lang="es-E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Mexico</a:t>
            </a:r>
            <a:endParaRPr kumimoji="0" lang="es-ES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30;p2">
            <a:extLst>
              <a:ext uri="{FF2B5EF4-FFF2-40B4-BE49-F238E27FC236}">
                <a16:creationId xmlns:a16="http://schemas.microsoft.com/office/drawing/2014/main" id="{70699DB9-59C1-0B26-5CB0-B6BF62B26CC5}"/>
              </a:ext>
            </a:extLst>
          </p:cNvPr>
          <p:cNvSpPr txBox="1"/>
          <p:nvPr/>
        </p:nvSpPr>
        <p:spPr>
          <a:xfrm>
            <a:off x="106797" y="208902"/>
            <a:ext cx="4291654" cy="623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The New Border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NEW HUB &amp; SPOKE SUPPLY CHAIN SERVICE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F7B06E-330B-26F0-C699-CF929FE68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583" y="1041011"/>
            <a:ext cx="3918082" cy="29406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/>
          <p:cNvSpPr txBox="1"/>
          <p:nvPr/>
        </p:nvSpPr>
        <p:spPr>
          <a:xfrm>
            <a:off x="6068203" y="371717"/>
            <a:ext cx="2803073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Alliance, TX</a:t>
            </a:r>
            <a:r>
              <a:rPr lang="en-US" sz="2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(Fort Worth)</a:t>
            </a: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Spearpoint Heavyweight Crossdock</a:t>
            </a:r>
            <a:endParaRPr lang="en-US" sz="2000" b="1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Spearpoint Warehouse </a:t>
            </a:r>
            <a:r>
              <a:rPr lang="en-US" sz="16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Location with private road access to rail terminal &amp; allows heavyweight (67,200 lbs. gross weight)</a:t>
            </a:r>
            <a:r>
              <a:rPr lang="en-US" sz="16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per 53’ Container without permits</a:t>
            </a:r>
            <a:endParaRPr lang="en-US" sz="16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247785-4592-6257-5087-5E100C8EB05F}"/>
              </a:ext>
            </a:extLst>
          </p:cNvPr>
          <p:cNvGrpSpPr/>
          <p:nvPr/>
        </p:nvGrpSpPr>
        <p:grpSpPr>
          <a:xfrm>
            <a:off x="188735" y="511123"/>
            <a:ext cx="5566130" cy="4121253"/>
            <a:chOff x="188735" y="511123"/>
            <a:chExt cx="5566130" cy="4121253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323D84F-76BA-124F-4013-BD301F13ED48}"/>
                </a:ext>
              </a:extLst>
            </p:cNvPr>
            <p:cNvGrpSpPr/>
            <p:nvPr/>
          </p:nvGrpSpPr>
          <p:grpSpPr>
            <a:xfrm>
              <a:off x="188735" y="511123"/>
              <a:ext cx="5566130" cy="4121253"/>
              <a:chOff x="188735" y="511123"/>
              <a:chExt cx="5566130" cy="4121253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7D5A700B-C0CF-EB15-53E6-282C3677A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8735" y="511123"/>
                <a:ext cx="5566130" cy="4121253"/>
              </a:xfrm>
              <a:prstGeom prst="rect">
                <a:avLst/>
              </a:prstGeom>
            </p:spPr>
          </p:pic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9DE38517-8A62-64D2-AEA3-02C9601986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2593" y="3951759"/>
                <a:ext cx="592224" cy="502716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BBFAA37-0F1A-8960-1F69-E18E9FA815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2593" y="3828627"/>
                <a:ext cx="597694" cy="134963"/>
              </a:xfrm>
              <a:prstGeom prst="rect">
                <a:avLst/>
              </a:prstGeom>
            </p:spPr>
          </p:pic>
        </p:grp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B9F7D9-9E3E-A65A-BDC3-D2252E2D5E3B}"/>
                </a:ext>
              </a:extLst>
            </p:cNvPr>
            <p:cNvCxnSpPr/>
            <p:nvPr/>
          </p:nvCxnSpPr>
          <p:spPr>
            <a:xfrm>
              <a:off x="2243138" y="1042988"/>
              <a:ext cx="0" cy="757237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8CF9C197-EC47-6093-65A0-8D2DF96545E8}"/>
                </a:ext>
              </a:extLst>
            </p:cNvPr>
            <p:cNvSpPr/>
            <p:nvPr/>
          </p:nvSpPr>
          <p:spPr>
            <a:xfrm>
              <a:off x="2250282" y="1793081"/>
              <a:ext cx="642938" cy="564357"/>
            </a:xfrm>
            <a:custGeom>
              <a:avLst/>
              <a:gdLst>
                <a:gd name="connsiteX0" fmla="*/ 0 w 728663"/>
                <a:gd name="connsiteY0" fmla="*/ 0 h 621507"/>
                <a:gd name="connsiteX1" fmla="*/ 14288 w 728663"/>
                <a:gd name="connsiteY1" fmla="*/ 78582 h 621507"/>
                <a:gd name="connsiteX2" fmla="*/ 28575 w 728663"/>
                <a:gd name="connsiteY2" fmla="*/ 100013 h 621507"/>
                <a:gd name="connsiteX3" fmla="*/ 35719 w 728663"/>
                <a:gd name="connsiteY3" fmla="*/ 135732 h 621507"/>
                <a:gd name="connsiteX4" fmla="*/ 42863 w 728663"/>
                <a:gd name="connsiteY4" fmla="*/ 157163 h 621507"/>
                <a:gd name="connsiteX5" fmla="*/ 85725 w 728663"/>
                <a:gd name="connsiteY5" fmla="*/ 185738 h 621507"/>
                <a:gd name="connsiteX6" fmla="*/ 121444 w 728663"/>
                <a:gd name="connsiteY6" fmla="*/ 228600 h 621507"/>
                <a:gd name="connsiteX7" fmla="*/ 142875 w 728663"/>
                <a:gd name="connsiteY7" fmla="*/ 257175 h 621507"/>
                <a:gd name="connsiteX8" fmla="*/ 214313 w 728663"/>
                <a:gd name="connsiteY8" fmla="*/ 292894 h 621507"/>
                <a:gd name="connsiteX9" fmla="*/ 264319 w 728663"/>
                <a:gd name="connsiteY9" fmla="*/ 321469 h 621507"/>
                <a:gd name="connsiteX10" fmla="*/ 307182 w 728663"/>
                <a:gd name="connsiteY10" fmla="*/ 350044 h 621507"/>
                <a:gd name="connsiteX11" fmla="*/ 364332 w 728663"/>
                <a:gd name="connsiteY11" fmla="*/ 378619 h 621507"/>
                <a:gd name="connsiteX12" fmla="*/ 478632 w 728663"/>
                <a:gd name="connsiteY12" fmla="*/ 385763 h 621507"/>
                <a:gd name="connsiteX13" fmla="*/ 514350 w 728663"/>
                <a:gd name="connsiteY13" fmla="*/ 407194 h 621507"/>
                <a:gd name="connsiteX14" fmla="*/ 535782 w 728663"/>
                <a:gd name="connsiteY14" fmla="*/ 414338 h 621507"/>
                <a:gd name="connsiteX15" fmla="*/ 592932 w 728663"/>
                <a:gd name="connsiteY15" fmla="*/ 464344 h 621507"/>
                <a:gd name="connsiteX16" fmla="*/ 621507 w 728663"/>
                <a:gd name="connsiteY16" fmla="*/ 485775 h 621507"/>
                <a:gd name="connsiteX17" fmla="*/ 664369 w 728663"/>
                <a:gd name="connsiteY17" fmla="*/ 542925 h 621507"/>
                <a:gd name="connsiteX18" fmla="*/ 692944 w 728663"/>
                <a:gd name="connsiteY18" fmla="*/ 585788 h 621507"/>
                <a:gd name="connsiteX19" fmla="*/ 728663 w 728663"/>
                <a:gd name="connsiteY19" fmla="*/ 621507 h 62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28663" h="621507">
                  <a:moveTo>
                    <a:pt x="0" y="0"/>
                  </a:moveTo>
                  <a:cubicBezTo>
                    <a:pt x="2463" y="19703"/>
                    <a:pt x="3275" y="56556"/>
                    <a:pt x="14288" y="78582"/>
                  </a:cubicBezTo>
                  <a:cubicBezTo>
                    <a:pt x="18128" y="86261"/>
                    <a:pt x="23813" y="92869"/>
                    <a:pt x="28575" y="100013"/>
                  </a:cubicBezTo>
                  <a:cubicBezTo>
                    <a:pt x="30956" y="111919"/>
                    <a:pt x="32774" y="123952"/>
                    <a:pt x="35719" y="135732"/>
                  </a:cubicBezTo>
                  <a:cubicBezTo>
                    <a:pt x="37545" y="143037"/>
                    <a:pt x="37538" y="151838"/>
                    <a:pt x="42863" y="157163"/>
                  </a:cubicBezTo>
                  <a:cubicBezTo>
                    <a:pt x="55005" y="169305"/>
                    <a:pt x="85725" y="185738"/>
                    <a:pt x="85725" y="185738"/>
                  </a:cubicBezTo>
                  <a:cubicBezTo>
                    <a:pt x="116379" y="247043"/>
                    <a:pt x="81054" y="188210"/>
                    <a:pt x="121444" y="228600"/>
                  </a:cubicBezTo>
                  <a:cubicBezTo>
                    <a:pt x="129863" y="237019"/>
                    <a:pt x="133976" y="249265"/>
                    <a:pt x="142875" y="257175"/>
                  </a:cubicBezTo>
                  <a:cubicBezTo>
                    <a:pt x="176156" y="286758"/>
                    <a:pt x="179229" y="284123"/>
                    <a:pt x="214313" y="292894"/>
                  </a:cubicBezTo>
                  <a:cubicBezTo>
                    <a:pt x="288424" y="342303"/>
                    <a:pt x="173714" y="267107"/>
                    <a:pt x="264319" y="321469"/>
                  </a:cubicBezTo>
                  <a:cubicBezTo>
                    <a:pt x="279044" y="330304"/>
                    <a:pt x="291823" y="342365"/>
                    <a:pt x="307182" y="350044"/>
                  </a:cubicBezTo>
                  <a:cubicBezTo>
                    <a:pt x="326232" y="359569"/>
                    <a:pt x="343075" y="377290"/>
                    <a:pt x="364332" y="378619"/>
                  </a:cubicBezTo>
                  <a:lnTo>
                    <a:pt x="478632" y="385763"/>
                  </a:lnTo>
                  <a:cubicBezTo>
                    <a:pt x="490538" y="392907"/>
                    <a:pt x="501931" y="400985"/>
                    <a:pt x="514350" y="407194"/>
                  </a:cubicBezTo>
                  <a:cubicBezTo>
                    <a:pt x="521085" y="410562"/>
                    <a:pt x="529244" y="410602"/>
                    <a:pt x="535782" y="414338"/>
                  </a:cubicBezTo>
                  <a:cubicBezTo>
                    <a:pt x="565450" y="431291"/>
                    <a:pt x="566893" y="441560"/>
                    <a:pt x="592932" y="464344"/>
                  </a:cubicBezTo>
                  <a:cubicBezTo>
                    <a:pt x="601892" y="472184"/>
                    <a:pt x="611982" y="478631"/>
                    <a:pt x="621507" y="485775"/>
                  </a:cubicBezTo>
                  <a:cubicBezTo>
                    <a:pt x="680347" y="583843"/>
                    <a:pt x="609683" y="472614"/>
                    <a:pt x="664369" y="542925"/>
                  </a:cubicBezTo>
                  <a:cubicBezTo>
                    <a:pt x="674911" y="556479"/>
                    <a:pt x="680802" y="573646"/>
                    <a:pt x="692944" y="585788"/>
                  </a:cubicBezTo>
                  <a:lnTo>
                    <a:pt x="728663" y="621507"/>
                  </a:ln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A78BFC7-BA76-97B2-B7E5-989F2BC01EE7}"/>
                </a:ext>
              </a:extLst>
            </p:cNvPr>
            <p:cNvCxnSpPr/>
            <p:nvPr/>
          </p:nvCxnSpPr>
          <p:spPr>
            <a:xfrm flipV="1">
              <a:off x="2243138" y="2357438"/>
              <a:ext cx="650082" cy="964406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73AF05F-6BBF-50EB-73B0-59A9ACC3050A}"/>
                </a:ext>
              </a:extLst>
            </p:cNvPr>
            <p:cNvSpPr/>
            <p:nvPr/>
          </p:nvSpPr>
          <p:spPr>
            <a:xfrm>
              <a:off x="1757363" y="3293269"/>
              <a:ext cx="514350" cy="464344"/>
            </a:xfrm>
            <a:custGeom>
              <a:avLst/>
              <a:gdLst>
                <a:gd name="connsiteX0" fmla="*/ 514350 w 514350"/>
                <a:gd name="connsiteY0" fmla="*/ 0 h 464344"/>
                <a:gd name="connsiteX1" fmla="*/ 507206 w 514350"/>
                <a:gd name="connsiteY1" fmla="*/ 35719 h 464344"/>
                <a:gd name="connsiteX2" fmla="*/ 478631 w 514350"/>
                <a:gd name="connsiteY2" fmla="*/ 64294 h 464344"/>
                <a:gd name="connsiteX3" fmla="*/ 435768 w 514350"/>
                <a:gd name="connsiteY3" fmla="*/ 114300 h 464344"/>
                <a:gd name="connsiteX4" fmla="*/ 392906 w 514350"/>
                <a:gd name="connsiteY4" fmla="*/ 142875 h 464344"/>
                <a:gd name="connsiteX5" fmla="*/ 350043 w 514350"/>
                <a:gd name="connsiteY5" fmla="*/ 157162 h 464344"/>
                <a:gd name="connsiteX6" fmla="*/ 314325 w 514350"/>
                <a:gd name="connsiteY6" fmla="*/ 185737 h 464344"/>
                <a:gd name="connsiteX7" fmla="*/ 285750 w 514350"/>
                <a:gd name="connsiteY7" fmla="*/ 200025 h 464344"/>
                <a:gd name="connsiteX8" fmla="*/ 221456 w 514350"/>
                <a:gd name="connsiteY8" fmla="*/ 242887 h 464344"/>
                <a:gd name="connsiteX9" fmla="*/ 207168 w 514350"/>
                <a:gd name="connsiteY9" fmla="*/ 264319 h 464344"/>
                <a:gd name="connsiteX10" fmla="*/ 157162 w 514350"/>
                <a:gd name="connsiteY10" fmla="*/ 314325 h 464344"/>
                <a:gd name="connsiteX11" fmla="*/ 121443 w 514350"/>
                <a:gd name="connsiteY11" fmla="*/ 350044 h 464344"/>
                <a:gd name="connsiteX12" fmla="*/ 85725 w 514350"/>
                <a:gd name="connsiteY12" fmla="*/ 378619 h 464344"/>
                <a:gd name="connsiteX13" fmla="*/ 50006 w 514350"/>
                <a:gd name="connsiteY13" fmla="*/ 421481 h 464344"/>
                <a:gd name="connsiteX14" fmla="*/ 21431 w 514350"/>
                <a:gd name="connsiteY14" fmla="*/ 442912 h 464344"/>
                <a:gd name="connsiteX15" fmla="*/ 0 w 514350"/>
                <a:gd name="connsiteY15" fmla="*/ 464344 h 464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4350" h="464344">
                  <a:moveTo>
                    <a:pt x="514350" y="0"/>
                  </a:moveTo>
                  <a:cubicBezTo>
                    <a:pt x="511969" y="11906"/>
                    <a:pt x="513103" y="25105"/>
                    <a:pt x="507206" y="35719"/>
                  </a:cubicBezTo>
                  <a:cubicBezTo>
                    <a:pt x="500664" y="47494"/>
                    <a:pt x="487501" y="54156"/>
                    <a:pt x="478631" y="64294"/>
                  </a:cubicBezTo>
                  <a:cubicBezTo>
                    <a:pt x="458203" y="87640"/>
                    <a:pt x="459624" y="95745"/>
                    <a:pt x="435768" y="114300"/>
                  </a:cubicBezTo>
                  <a:cubicBezTo>
                    <a:pt x="422214" y="124842"/>
                    <a:pt x="409196" y="137445"/>
                    <a:pt x="392906" y="142875"/>
                  </a:cubicBezTo>
                  <a:lnTo>
                    <a:pt x="350043" y="157162"/>
                  </a:lnTo>
                  <a:cubicBezTo>
                    <a:pt x="338137" y="166687"/>
                    <a:pt x="327011" y="177279"/>
                    <a:pt x="314325" y="185737"/>
                  </a:cubicBezTo>
                  <a:cubicBezTo>
                    <a:pt x="305464" y="191644"/>
                    <a:pt x="295059" y="194853"/>
                    <a:pt x="285750" y="200025"/>
                  </a:cubicBezTo>
                  <a:cubicBezTo>
                    <a:pt x="250317" y="219710"/>
                    <a:pt x="252139" y="219875"/>
                    <a:pt x="221456" y="242887"/>
                  </a:cubicBezTo>
                  <a:cubicBezTo>
                    <a:pt x="216693" y="250031"/>
                    <a:pt x="212912" y="257937"/>
                    <a:pt x="207168" y="264319"/>
                  </a:cubicBezTo>
                  <a:cubicBezTo>
                    <a:pt x="191398" y="281841"/>
                    <a:pt x="170238" y="294711"/>
                    <a:pt x="157162" y="314325"/>
                  </a:cubicBezTo>
                  <a:cubicBezTo>
                    <a:pt x="138112" y="342900"/>
                    <a:pt x="150019" y="330994"/>
                    <a:pt x="121443" y="350044"/>
                  </a:cubicBezTo>
                  <a:cubicBezTo>
                    <a:pt x="89492" y="397971"/>
                    <a:pt x="127130" y="351016"/>
                    <a:pt x="85725" y="378619"/>
                  </a:cubicBezTo>
                  <a:cubicBezTo>
                    <a:pt x="50610" y="402029"/>
                    <a:pt x="76366" y="395121"/>
                    <a:pt x="50006" y="421481"/>
                  </a:cubicBezTo>
                  <a:cubicBezTo>
                    <a:pt x="41587" y="429900"/>
                    <a:pt x="30471" y="435163"/>
                    <a:pt x="21431" y="442912"/>
                  </a:cubicBezTo>
                  <a:cubicBezTo>
                    <a:pt x="13760" y="449487"/>
                    <a:pt x="7144" y="457200"/>
                    <a:pt x="0" y="464344"/>
                  </a:cubicBezTo>
                </a:path>
              </a:pathLst>
            </a:cu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BFC02B-9D94-846B-38BF-30A79DD388CF}"/>
                </a:ext>
              </a:extLst>
            </p:cNvPr>
            <p:cNvSpPr txBox="1"/>
            <p:nvPr/>
          </p:nvSpPr>
          <p:spPr>
            <a:xfrm>
              <a:off x="895303" y="3147459"/>
              <a:ext cx="8515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>
                  <a:solidFill>
                    <a:schemeClr val="tx1">
                      <a:lumMod val="75000"/>
                      <a:lumOff val="25000"/>
                    </a:schemeClr>
                  </a:solidFill>
                  <a:highlight>
                    <a:srgbClr val="C0C0C0"/>
                  </a:highlight>
                </a:rPr>
                <a:t>Private Road</a:t>
              </a:r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1E5D3F7C-C4F0-3912-C583-D5ED99D10A68}"/>
                </a:ext>
              </a:extLst>
            </p:cNvPr>
            <p:cNvSpPr/>
            <p:nvPr/>
          </p:nvSpPr>
          <p:spPr>
            <a:xfrm>
              <a:off x="1571796" y="3348806"/>
              <a:ext cx="485775" cy="58969"/>
            </a:xfrm>
            <a:prstGeom prst="rightArrow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6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371000" y="2866939"/>
            <a:ext cx="3521062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627</a:t>
            </a: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,000 square feet</a:t>
            </a: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&amp; expandable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153  </a:t>
            </a: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trailer parking spots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 dock doors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40’ high ceilings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31,000 square feet of chilled space Available Now</a:t>
            </a:r>
            <a:endParaRPr b="1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Food grade certified</a:t>
            </a:r>
          </a:p>
          <a:p>
            <a:pPr marL="285750" indent="-285750"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Heavy weight access without permits</a:t>
            </a:r>
            <a:endParaRPr lang="en-US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049872" y="2866939"/>
            <a:ext cx="3650773" cy="1908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CTPAT compliant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Free Trade Zone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Transloading &amp; Crossdocking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Complete Inventory Services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Private gate &amp; road from BNSF Alliance Rail Terminal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Newly constructed facility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RAMP WMS</a:t>
            </a:r>
            <a:endParaRPr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3"/>
          <p:cNvSpPr txBox="1"/>
          <p:nvPr/>
        </p:nvSpPr>
        <p:spPr>
          <a:xfrm>
            <a:off x="413570" y="2374527"/>
            <a:ext cx="7336826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Spearpoint Alliance Warehouse Facility Highlights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A98DB7-D60B-7E51-75EE-D17DD8857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159" y="152394"/>
            <a:ext cx="2336137" cy="18242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A8A3B36-F186-CEBB-4C55-59C089D56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41" y="152394"/>
            <a:ext cx="2319341" cy="18242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2698C9-D474-BEBF-FDC8-4629361B2F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374" y="152394"/>
            <a:ext cx="2466328" cy="182424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D3D409C-1267-7C3E-36C3-826A1324F592}"/>
              </a:ext>
            </a:extLst>
          </p:cNvPr>
          <p:cNvGrpSpPr/>
          <p:nvPr/>
        </p:nvGrpSpPr>
        <p:grpSpPr>
          <a:xfrm>
            <a:off x="7626820" y="2392283"/>
            <a:ext cx="946911" cy="2382840"/>
            <a:chOff x="7626820" y="2392283"/>
            <a:chExt cx="946911" cy="238284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A1821A2-84AA-6C2E-62E8-3C29F944D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26821" y="3536750"/>
              <a:ext cx="946910" cy="2752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27A993B-1419-D047-676F-393BBD44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31791" y="3969795"/>
              <a:ext cx="941940" cy="25626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F044595-B9B7-037F-E342-599FAB622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26820" y="4383897"/>
              <a:ext cx="946911" cy="39122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90C81B7-9C80-D880-FAD5-29C2D3736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31790" y="2967806"/>
              <a:ext cx="941941" cy="41110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3235DDE-FD6B-2035-277A-456AE5AF9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31788" y="2392283"/>
              <a:ext cx="941943" cy="4176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5">
          <a:extLst>
            <a:ext uri="{FF2B5EF4-FFF2-40B4-BE49-F238E27FC236}">
              <a16:creationId xmlns:a16="http://schemas.microsoft.com/office/drawing/2014/main" id="{B03EA1C2-A1DA-9EC3-244B-16F065B90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">
            <a:extLst>
              <a:ext uri="{FF2B5EF4-FFF2-40B4-BE49-F238E27FC236}">
                <a16:creationId xmlns:a16="http://schemas.microsoft.com/office/drawing/2014/main" id="{36E5E988-B7FB-F62D-B32E-8E0DE59DD01A}"/>
              </a:ext>
            </a:extLst>
          </p:cNvPr>
          <p:cNvSpPr txBox="1"/>
          <p:nvPr/>
        </p:nvSpPr>
        <p:spPr>
          <a:xfrm>
            <a:off x="6068203" y="371717"/>
            <a:ext cx="2803073" cy="3877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Alliance, TX</a:t>
            </a:r>
            <a:r>
              <a:rPr lang="en-US" sz="20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(Fort Worth)</a:t>
            </a: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b="1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Spearpoint Heavyweight Crossdock</a:t>
            </a:r>
            <a:endParaRPr lang="en-US" sz="2000" b="1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Spearpoint Warehouse </a:t>
            </a:r>
            <a:r>
              <a:rPr lang="en-US" sz="16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will sort and segregate inbound pallets based on customer instructions to convert 3 Heavyweight loads to 4 Street legal loads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EE95E2-E577-3A59-1B6C-6A3F316AE5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84" y="735917"/>
            <a:ext cx="5572227" cy="339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38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79"/>
          <p:cNvSpPr txBox="1"/>
          <p:nvPr/>
        </p:nvSpPr>
        <p:spPr>
          <a:xfrm>
            <a:off x="343700" y="114475"/>
            <a:ext cx="4441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r>
              <a:rPr kumimoji="0" lang="en" sz="2000" b="1" i="0" u="none" strike="noStrike" kern="0" cap="none" spc="0" normalizeH="0" baseline="0" noProof="0" dirty="0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Importance of DFW as a Hub</a:t>
            </a:r>
            <a:endParaRPr kumimoji="0" sz="2000" b="1" i="0" u="none" strike="noStrike" kern="0" cap="none" spc="0" normalizeH="0" baseline="0" noProof="0" dirty="0">
              <a:ln>
                <a:noFill/>
              </a:ln>
              <a:solidFill>
                <a:srgbClr val="FAFA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en" sz="1400" b="0" i="1" u="none" strike="noStrike" kern="0" cap="none" spc="0" normalizeH="0" baseline="0" noProof="0" dirty="0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Why Use DFW as Your US-based Hub?</a:t>
            </a:r>
            <a:endParaRPr kumimoji="0" sz="1400" b="0" i="1" u="none" strike="noStrike" kern="0" cap="none" spc="0" normalizeH="0" baseline="0" noProof="0" dirty="0">
              <a:ln>
                <a:noFill/>
              </a:ln>
              <a:solidFill>
                <a:srgbClr val="FAFA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7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1007350"/>
            <a:ext cx="5317434" cy="315217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79"/>
          <p:cNvSpPr txBox="1"/>
          <p:nvPr/>
        </p:nvSpPr>
        <p:spPr>
          <a:xfrm>
            <a:off x="5566956" y="199816"/>
            <a:ext cx="3332513" cy="4374244"/>
          </a:xfrm>
          <a:prstGeom prst="rect">
            <a:avLst/>
          </a:prstGeom>
          <a:solidFill>
            <a:srgbClr val="023B97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 dirty="0">
                <a:ln>
                  <a:noFill/>
                </a:ln>
                <a:solidFill>
                  <a:srgbClr val="FAFA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The Alliance Global Logistics Hub is a true inland port comprised of 9,600 acres.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endParaRPr kumimoji="0" lang="en" sz="1200" b="0" i="0" u="none" strike="noStrike" kern="0" cap="none" spc="0" normalizeH="0" baseline="0" noProof="0" dirty="0">
              <a:ln>
                <a:noFill/>
              </a:ln>
              <a:solidFill>
                <a:srgbClr val="FAFA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DFW is imbalanced favorably for outbound Intermodal and OTR capacity and rates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BNSF Railway's Alliance Intermodal Facility performs over 1 million lifts per year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; largest US Intermodal Rail Terminal</a:t>
            </a: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Area highways enable timely ground transportation throughout the US.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Capacity: Large transportation pool.  More than 600 motor carriers operate out of the DFW metro area, and most major U.S. carriers have terminals in Dallas, a fact that offers a shipper a huge range of options when it comes to inbound and outbound transportation. 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Safety – Security 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Foreign-Trade Zone 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83" name="Google Shape;583;p79"/>
          <p:cNvSpPr txBox="1"/>
          <p:nvPr/>
        </p:nvSpPr>
        <p:spPr>
          <a:xfrm>
            <a:off x="5920413" y="2484419"/>
            <a:ext cx="1312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BDE83A-CAE5-4F81-6AD9-D62D54B05BD6}"/>
              </a:ext>
            </a:extLst>
          </p:cNvPr>
          <p:cNvGrpSpPr/>
          <p:nvPr/>
        </p:nvGrpSpPr>
        <p:grpSpPr>
          <a:xfrm>
            <a:off x="4355344" y="2508125"/>
            <a:ext cx="770603" cy="227646"/>
            <a:chOff x="4922364" y="2454895"/>
            <a:chExt cx="770603" cy="227646"/>
          </a:xfrm>
        </p:grpSpPr>
        <p:sp>
          <p:nvSpPr>
            <p:cNvPr id="584" name="Google Shape;584;p79"/>
            <p:cNvSpPr/>
            <p:nvPr/>
          </p:nvSpPr>
          <p:spPr>
            <a:xfrm>
              <a:off x="4922364" y="2454895"/>
              <a:ext cx="770603" cy="227646"/>
            </a:xfrm>
            <a:prstGeom prst="rect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85" name="Google Shape;585;p7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42245" y="2469805"/>
              <a:ext cx="747937" cy="19292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764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268665" y="2296510"/>
            <a:ext cx="3937800" cy="2123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Chief Marketing Officer &amp; Owner of Transportes EASO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n-U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Masters degree from the University of Denver in Logistics, Materials &amp; Supply Chain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n-US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President of AMTI (Intermodal Association of Mexico)</a:t>
            </a:r>
            <a:endParaRPr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4762935" y="2296510"/>
            <a:ext cx="4112400" cy="2339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 &amp; Owner of Spearpoint Logistics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n-US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Executive MBA from Texas Christian University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n-US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Started BNSF Railway de Mexico &amp; led the organization for 13 years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endParaRPr lang="en-US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Char char="•"/>
            </a:pPr>
            <a:r>
              <a:rPr lang="en-US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Former President of Lotte Global Logistics</a:t>
            </a:r>
          </a:p>
        </p:txBody>
      </p:sp>
      <p:sp>
        <p:nvSpPr>
          <p:cNvPr id="50" name="Google Shape;50;p3"/>
          <p:cNvSpPr txBox="1"/>
          <p:nvPr/>
        </p:nvSpPr>
        <p:spPr>
          <a:xfrm>
            <a:off x="743411" y="1838513"/>
            <a:ext cx="3038659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Diego Anchustegui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Google Shape;50;p3">
            <a:extLst>
              <a:ext uri="{FF2B5EF4-FFF2-40B4-BE49-F238E27FC236}">
                <a16:creationId xmlns:a16="http://schemas.microsoft.com/office/drawing/2014/main" id="{AB5F9AD2-FCDF-2AC2-1A8D-3951DB66853E}"/>
              </a:ext>
            </a:extLst>
          </p:cNvPr>
          <p:cNvSpPr txBox="1"/>
          <p:nvPr/>
        </p:nvSpPr>
        <p:spPr>
          <a:xfrm>
            <a:off x="2052478" y="184515"/>
            <a:ext cx="5527587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Your Mexico Supply Chain Experts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0;p3">
            <a:extLst>
              <a:ext uri="{FF2B5EF4-FFF2-40B4-BE49-F238E27FC236}">
                <a16:creationId xmlns:a16="http://schemas.microsoft.com/office/drawing/2014/main" id="{181A782D-5973-C575-3AC9-5F50F858C6B1}"/>
              </a:ext>
            </a:extLst>
          </p:cNvPr>
          <p:cNvSpPr txBox="1"/>
          <p:nvPr/>
        </p:nvSpPr>
        <p:spPr>
          <a:xfrm>
            <a:off x="5476399" y="1838513"/>
            <a:ext cx="3038659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Richard Miller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249B81-ACFA-9AB9-65DD-D55186A2A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341" y="788723"/>
            <a:ext cx="1186863" cy="9652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C083B-E636-FD12-CCBE-F985B97FC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05" y="714104"/>
            <a:ext cx="796030" cy="1114442"/>
          </a:xfrm>
          <a:prstGeom prst="rect">
            <a:avLst/>
          </a:prstGeom>
        </p:spPr>
      </p:pic>
      <p:sp>
        <p:nvSpPr>
          <p:cNvPr id="11" name="Google Shape;50;p3">
            <a:extLst>
              <a:ext uri="{FF2B5EF4-FFF2-40B4-BE49-F238E27FC236}">
                <a16:creationId xmlns:a16="http://schemas.microsoft.com/office/drawing/2014/main" id="{D6FD6E2A-D7BA-D209-FBDC-B04468D6191E}"/>
              </a:ext>
            </a:extLst>
          </p:cNvPr>
          <p:cNvSpPr txBox="1"/>
          <p:nvPr/>
        </p:nvSpPr>
        <p:spPr>
          <a:xfrm>
            <a:off x="3243780" y="4588677"/>
            <a:ext cx="2656439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 kno</a:t>
            </a:r>
            <a:r>
              <a:rPr lang="en-US" sz="20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 Mexico!</a:t>
            </a:r>
            <a:endParaRPr sz="2000" b="1" i="0" u="none" strike="noStrike" cap="none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60602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5312" y="864606"/>
            <a:ext cx="3277375" cy="327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7"/>
          <p:cNvPicPr preferRelativeResize="0"/>
          <p:nvPr/>
        </p:nvPicPr>
        <p:blipFill rotWithShape="1">
          <a:blip r:embed="rId4">
            <a:alphaModFix amt="5000"/>
          </a:blip>
          <a:srcRect/>
          <a:stretch/>
        </p:blipFill>
        <p:spPr>
          <a:xfrm>
            <a:off x="2298214" y="-112466"/>
            <a:ext cx="3980622" cy="5143500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000000"/>
            </a:outerShdw>
          </a:effectLst>
        </p:spPr>
      </p:pic>
      <p:sp>
        <p:nvSpPr>
          <p:cNvPr id="87" name="Google Shape;87;p7"/>
          <p:cNvSpPr txBox="1"/>
          <p:nvPr/>
        </p:nvSpPr>
        <p:spPr>
          <a:xfrm>
            <a:off x="337575" y="513300"/>
            <a:ext cx="3726425" cy="1102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3600" b="1" i="0" u="none" strike="noStrike" cap="none" dirty="0">
              <a:solidFill>
                <a:srgbClr val="3543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7"/>
          <p:cNvSpPr txBox="1"/>
          <p:nvPr/>
        </p:nvSpPr>
        <p:spPr>
          <a:xfrm>
            <a:off x="402962" y="3957315"/>
            <a:ext cx="26577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EASO.COM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200" b="1" i="0" u="none" strike="noStrike" cap="none" dirty="0">
              <a:solidFill>
                <a:srgbClr val="3543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1" i="0" u="none" strike="noStrike" cap="none" dirty="0">
                <a:solidFill>
                  <a:srgbClr val="35434D"/>
                </a:solidFill>
                <a:latin typeface="Arial"/>
                <a:ea typeface="Arial"/>
                <a:cs typeface="Arial"/>
                <a:sym typeface="Arial"/>
              </a:rPr>
              <a:t>SPEARPOINTLOGISTICS.COM</a:t>
            </a:r>
            <a:endParaRPr sz="1200" b="1" dirty="0">
              <a:solidFill>
                <a:srgbClr val="35434D"/>
              </a:solidFill>
            </a:endParaRPr>
          </a:p>
        </p:txBody>
      </p:sp>
      <p:sp>
        <p:nvSpPr>
          <p:cNvPr id="2" name="Google Shape;129;g1862f7f1d05_0_8">
            <a:extLst>
              <a:ext uri="{FF2B5EF4-FFF2-40B4-BE49-F238E27FC236}">
                <a16:creationId xmlns:a16="http://schemas.microsoft.com/office/drawing/2014/main" id="{072A941D-12A2-23BD-07C8-BA81148F86D0}"/>
              </a:ext>
            </a:extLst>
          </p:cNvPr>
          <p:cNvSpPr txBox="1"/>
          <p:nvPr/>
        </p:nvSpPr>
        <p:spPr>
          <a:xfrm>
            <a:off x="5702687" y="3336015"/>
            <a:ext cx="2338800" cy="621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909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Diego Anchustegui</a:t>
            </a:r>
            <a:b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" sz="1200" b="0" i="1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danchustegui@easo.com</a:t>
            </a:r>
            <a:endParaRPr sz="1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135;g1862f7f1d05_0_8">
            <a:extLst>
              <a:ext uri="{FF2B5EF4-FFF2-40B4-BE49-F238E27FC236}">
                <a16:creationId xmlns:a16="http://schemas.microsoft.com/office/drawing/2014/main" id="{EEB3B8D1-5183-EF45-CA33-D10EC8178146}"/>
              </a:ext>
            </a:extLst>
          </p:cNvPr>
          <p:cNvSpPr txBox="1"/>
          <p:nvPr/>
        </p:nvSpPr>
        <p:spPr>
          <a:xfrm>
            <a:off x="5484737" y="4141981"/>
            <a:ext cx="2774700" cy="60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500" b="1" i="0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Richard Miller</a:t>
            </a:r>
            <a:endParaRPr sz="1500" b="1" i="0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200" b="0" i="1" u="none" strike="noStrike" cap="none" dirty="0">
                <a:solidFill>
                  <a:srgbClr val="35434D"/>
                </a:solidFill>
                <a:latin typeface="Montserrat"/>
                <a:ea typeface="Montserrat"/>
                <a:cs typeface="Montserrat"/>
                <a:sym typeface="Montserrat"/>
              </a:rPr>
              <a:t>RMiller@SpearpointLogistics.com</a:t>
            </a:r>
            <a:endParaRPr sz="1200" b="0" i="1" u="none" strike="noStrike" cap="none" dirty="0">
              <a:solidFill>
                <a:srgbClr val="35434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34D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Mexico 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– US Trade Balance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Northbound flows outpacing southbound</a:t>
            </a:r>
          </a:p>
        </p:txBody>
      </p:sp>
      <p:sp>
        <p:nvSpPr>
          <p:cNvPr id="8" name="Google Shape;39;g250cfd5a3ef_0_20">
            <a:extLst>
              <a:ext uri="{FF2B5EF4-FFF2-40B4-BE49-F238E27FC236}">
                <a16:creationId xmlns:a16="http://schemas.microsoft.com/office/drawing/2014/main" id="{B6295853-3EB6-3927-C85B-319F8DB4413C}"/>
              </a:ext>
            </a:extLst>
          </p:cNvPr>
          <p:cNvSpPr txBox="1"/>
          <p:nvPr/>
        </p:nvSpPr>
        <p:spPr>
          <a:xfrm>
            <a:off x="1756369" y="3909939"/>
            <a:ext cx="7814409" cy="592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Based on value of goods – Billions of Dollars</a:t>
            </a:r>
            <a:endParaRPr lang="en-US" sz="9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105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Source: US Census Bureau</a:t>
            </a:r>
            <a:endParaRPr sz="105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Google Shape;39;g250cfd5a3ef_0_20">
            <a:extLst>
              <a:ext uri="{FF2B5EF4-FFF2-40B4-BE49-F238E27FC236}">
                <a16:creationId xmlns:a16="http://schemas.microsoft.com/office/drawing/2014/main" id="{160B1203-C0CA-E1CB-76B6-122E5FCA0615}"/>
              </a:ext>
            </a:extLst>
          </p:cNvPr>
          <p:cNvSpPr txBox="1"/>
          <p:nvPr/>
        </p:nvSpPr>
        <p:spPr>
          <a:xfrm>
            <a:off x="7100887" y="1700845"/>
            <a:ext cx="1769826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Overall Trade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% CAGR over 30 years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17D3F1-A889-C457-CABA-2E1738AE2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579" y="1040165"/>
            <a:ext cx="2261813" cy="2650941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A36B2D-89FD-8A23-45DD-55C2583B6BB2}"/>
              </a:ext>
            </a:extLst>
          </p:cNvPr>
          <p:cNvCxnSpPr>
            <a:cxnSpLocks/>
          </p:cNvCxnSpPr>
          <p:nvPr/>
        </p:nvCxnSpPr>
        <p:spPr>
          <a:xfrm>
            <a:off x="4797242" y="2410562"/>
            <a:ext cx="1750218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399842C6-4445-877D-925B-1065E362ED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369" y="1041213"/>
            <a:ext cx="2261812" cy="2664183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FA23F9-8916-3AC2-0CFF-2FF6D85971AE}"/>
              </a:ext>
            </a:extLst>
          </p:cNvPr>
          <p:cNvCxnSpPr>
            <a:cxnSpLocks/>
          </p:cNvCxnSpPr>
          <p:nvPr/>
        </p:nvCxnSpPr>
        <p:spPr>
          <a:xfrm>
            <a:off x="2139322" y="2433826"/>
            <a:ext cx="1750218" cy="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6045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5434D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50cfd5a3ef_0_20"/>
          <p:cNvSpPr txBox="1"/>
          <p:nvPr/>
        </p:nvSpPr>
        <p:spPr>
          <a:xfrm>
            <a:off x="229376" y="114525"/>
            <a:ext cx="7814409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Mexico Exports </a:t>
            </a:r>
            <a:r>
              <a:rPr lang="en-US" sz="2000" b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to the US</a:t>
            </a:r>
            <a:endParaRPr sz="2000" b="1" i="0" u="none" strike="noStrike" cap="none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C642AD-8300-77F7-4D79-8334A5D45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790" y="819973"/>
            <a:ext cx="6433130" cy="36095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6595A6-A25D-68D8-A307-01EF2E84BB5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1279833" y="4462724"/>
            <a:ext cx="3834716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1958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11378</TotalTime>
  <Words>769</Words>
  <Application>Microsoft Office PowerPoint</Application>
  <PresentationFormat>On-screen Show (16:9)</PresentationFormat>
  <Paragraphs>123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Roboto</vt:lpstr>
      <vt:lpstr>Times</vt:lpstr>
      <vt:lpstr>Calibri</vt:lpstr>
      <vt:lpstr>Colgate Ready</vt:lpstr>
      <vt:lpstr>Montserrat</vt:lpstr>
      <vt:lpstr>Helvetica Neue</vt:lpstr>
      <vt:lpstr>Oswald</vt:lpstr>
      <vt:lpstr>Arial</vt:lpstr>
      <vt:lpstr>Merriweather Sans</vt:lpstr>
      <vt:lpstr>Helvetica Neue Light</vt:lpstr>
      <vt:lpstr>Roboto Black</vt:lpstr>
      <vt:lpstr>Simple Light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Miller</dc:creator>
  <cp:lastModifiedBy>Richard Miller</cp:lastModifiedBy>
  <cp:revision>46</cp:revision>
  <dcterms:modified xsi:type="dcterms:W3CDTF">2026-09-14T15:47:32Z</dcterms:modified>
</cp:coreProperties>
</file>