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7" r:id="rId4"/>
    <p:sldId id="267" r:id="rId5"/>
    <p:sldId id="260" r:id="rId6"/>
    <p:sldId id="259" r:id="rId7"/>
    <p:sldId id="268" r:id="rId8"/>
    <p:sldId id="266" r:id="rId9"/>
    <p:sldId id="263" r:id="rId10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2"/>
      <p:bold r:id="rId13"/>
      <p:italic r:id="rId14"/>
      <p:boldItalic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  <p:embeddedFont>
      <p:font typeface="Roboto Black" panose="02000000000000000000" pitchFamily="2" charset="0"/>
      <p:bold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h+NO9UTYnfVuZarnrLihm48Ui8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4B062B-BC40-4C4D-BBD2-5E9D4F7824EC}" v="9" dt="2023-11-17T15:06:44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9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" name="Google Shape;1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250cfd5a3e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g250cfd5a3e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" name="Google Shape;2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" name="Google Shape;2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7719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8937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 sz="2800" b="0" i="0" u="none" strike="noStrike" cap="none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Char char="○"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Char char="■"/>
              <a:defRPr sz="1000" b="1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Char char="●"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Char char="○"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Char char="■"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34D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"/>
          <p:cNvSpPr/>
          <p:nvPr/>
        </p:nvSpPr>
        <p:spPr>
          <a:xfrm>
            <a:off x="1964100" y="1387150"/>
            <a:ext cx="5492100" cy="236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9;p1"/>
          <p:cNvSpPr txBox="1"/>
          <p:nvPr/>
        </p:nvSpPr>
        <p:spPr>
          <a:xfrm>
            <a:off x="414655" y="189170"/>
            <a:ext cx="6079052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Nueva Frontera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Servicio Hub &amp; Spoke de Dallas Fort Worth</a:t>
            </a:r>
            <a:endParaRPr sz="20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;p1"/>
          <p:cNvSpPr txBox="1"/>
          <p:nvPr/>
        </p:nvSpPr>
        <p:spPr>
          <a:xfrm>
            <a:off x="337575" y="4259925"/>
            <a:ext cx="26946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EASO.COM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SPEARPOINTLOGISTICS.COM</a:t>
            </a:r>
            <a:endParaRPr sz="12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20;p1">
            <a:extLst>
              <a:ext uri="{FF2B5EF4-FFF2-40B4-BE49-F238E27FC236}">
                <a16:creationId xmlns:a16="http://schemas.microsoft.com/office/drawing/2014/main" id="{4A4A2CD3-5B8B-2A8E-4433-66CBD421C392}"/>
              </a:ext>
            </a:extLst>
          </p:cNvPr>
          <p:cNvSpPr txBox="1"/>
          <p:nvPr/>
        </p:nvSpPr>
        <p:spPr>
          <a:xfrm>
            <a:off x="6371296" y="4310868"/>
            <a:ext cx="21698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Sus expertos en la cadena de suministro de México</a:t>
            </a:r>
            <a:endParaRPr sz="1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94468E-410A-5AF1-750F-CD677424B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81" y="1458835"/>
            <a:ext cx="2291415" cy="229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50cfd5a3ef_0_20"/>
          <p:cNvSpPr txBox="1"/>
          <p:nvPr/>
        </p:nvSpPr>
        <p:spPr>
          <a:xfrm>
            <a:off x="6000282" y="675913"/>
            <a:ext cx="2914341" cy="2446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Spearpoint Logistics</a:t>
            </a:r>
            <a:endParaRPr sz="1500" b="1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s-ES" sz="1200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Proporciona almacenamiento en múltiples mercados de EE. UU.</a:t>
            </a: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s-ES" sz="1200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Proporciona soluciones de transporte FTL y LTL, incluido el acarreo de terminales portuarias y ferroviarias</a:t>
            </a: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s-ES" sz="1200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Propiedad de líderes con más de 20 años de experiencia en logística en México</a:t>
            </a:r>
          </a:p>
        </p:txBody>
      </p:sp>
      <p:sp>
        <p:nvSpPr>
          <p:cNvPr id="39" name="Google Shape;39;g250cfd5a3ef_0_20"/>
          <p:cNvSpPr txBox="1"/>
          <p:nvPr/>
        </p:nvSpPr>
        <p:spPr>
          <a:xfrm>
            <a:off x="229376" y="114525"/>
            <a:ext cx="7814409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Asociación EASO y Spearpoint</a:t>
            </a:r>
            <a:endParaRPr sz="2000" b="1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0" name="Google Shape;40;g250cfd5a3ef_0_20"/>
          <p:cNvCxnSpPr/>
          <p:nvPr/>
        </p:nvCxnSpPr>
        <p:spPr>
          <a:xfrm rot="10800000" flipH="1">
            <a:off x="-7200" y="5044625"/>
            <a:ext cx="9158400" cy="12300"/>
          </a:xfrm>
          <a:prstGeom prst="straightConnector1">
            <a:avLst/>
          </a:prstGeom>
          <a:noFill/>
          <a:ln w="228600" cap="flat" cmpd="sng">
            <a:solidFill>
              <a:srgbClr val="35434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" name="Google Shape;41;g250cfd5a3ef_0_20"/>
          <p:cNvCxnSpPr/>
          <p:nvPr/>
        </p:nvCxnSpPr>
        <p:spPr>
          <a:xfrm rot="10800000" flipH="1">
            <a:off x="-7200" y="4819288"/>
            <a:ext cx="9158400" cy="12300"/>
          </a:xfrm>
          <a:prstGeom prst="straightConnector1">
            <a:avLst/>
          </a:prstGeom>
          <a:noFill/>
          <a:ln w="114300" cap="flat" cmpd="sng">
            <a:solidFill>
              <a:srgbClr val="1F376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" name="Google Shape;42;g250cfd5a3ef_0_20"/>
          <p:cNvCxnSpPr/>
          <p:nvPr/>
        </p:nvCxnSpPr>
        <p:spPr>
          <a:xfrm rot="10800000" flipH="1">
            <a:off x="-7200" y="-13"/>
            <a:ext cx="9158400" cy="12300"/>
          </a:xfrm>
          <a:prstGeom prst="straightConnector1">
            <a:avLst/>
          </a:prstGeom>
          <a:noFill/>
          <a:ln w="114300" cap="flat" cmpd="sng">
            <a:solidFill>
              <a:srgbClr val="35434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Google Shape;43;g250cfd5a3ef_0_20"/>
          <p:cNvSpPr txBox="1"/>
          <p:nvPr/>
        </p:nvSpPr>
        <p:spPr>
          <a:xfrm>
            <a:off x="229376" y="674095"/>
            <a:ext cx="2748536" cy="263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Transportes EASO</a:t>
            </a:r>
            <a:endParaRPr sz="1500" b="1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1150"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s-ES" sz="1200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El mayor proveedor de servicios intermodales basados ​​en activos de propiedad de México</a:t>
            </a:r>
          </a:p>
          <a:p>
            <a:pPr marL="457200" indent="-311150"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s-ES" sz="1200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Empresa mexicana líder en el mercado de transporte de carga con más de 50 años de experiencia</a:t>
            </a:r>
          </a:p>
          <a:p>
            <a:pPr marL="457200" indent="-311150"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s-ES" sz="1200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Proporciona servicio intermodal, dedicado, servicio puntual y logística 3PL</a:t>
            </a:r>
            <a:endParaRPr sz="1200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000B5-937E-82A5-9492-BCB88D037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547" y="1082463"/>
            <a:ext cx="2456401" cy="1334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A9680-9101-F021-F59E-146A3F76A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747" y="2590569"/>
            <a:ext cx="1480701" cy="1930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B99C1E-D054-F781-B573-DA18F5EC3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63" y="3338588"/>
            <a:ext cx="3217513" cy="1182180"/>
          </a:xfrm>
          <a:prstGeom prst="rect">
            <a:avLst/>
          </a:prstGeom>
        </p:spPr>
      </p:pic>
      <p:sp>
        <p:nvSpPr>
          <p:cNvPr id="9" name="Google Shape;38;g250cfd5a3ef_0_20">
            <a:extLst>
              <a:ext uri="{FF2B5EF4-FFF2-40B4-BE49-F238E27FC236}">
                <a16:creationId xmlns:a16="http://schemas.microsoft.com/office/drawing/2014/main" id="{1CCA5DBC-D03A-CBDD-AF4A-B345BA69BC83}"/>
              </a:ext>
            </a:extLst>
          </p:cNvPr>
          <p:cNvSpPr txBox="1"/>
          <p:nvPr/>
        </p:nvSpPr>
        <p:spPr>
          <a:xfrm>
            <a:off x="6284823" y="3291377"/>
            <a:ext cx="2629800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500" b="1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Podemos garantizar la capacidad de contenedores de 53 'para el transporte hacia el norte de México</a:t>
            </a:r>
            <a:endParaRPr sz="1500" b="1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/>
          <p:nvPr/>
        </p:nvSpPr>
        <p:spPr>
          <a:xfrm>
            <a:off x="36825" y="0"/>
            <a:ext cx="4431600" cy="4971600"/>
          </a:xfrm>
          <a:prstGeom prst="rect">
            <a:avLst/>
          </a:prstGeom>
          <a:solidFill>
            <a:srgbClr val="1F376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30;p2"/>
          <p:cNvSpPr txBox="1"/>
          <p:nvPr/>
        </p:nvSpPr>
        <p:spPr>
          <a:xfrm>
            <a:off x="525302" y="235789"/>
            <a:ext cx="345464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Nueva Frontera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s-ES" sz="1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uevo</a:t>
            </a:r>
            <a:r>
              <a:rPr lang="es-ES" sz="1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Servicio de Cadena </a:t>
            </a:r>
            <a:r>
              <a:rPr lang="es-ES" sz="1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</a:t>
            </a:r>
            <a:r>
              <a:rPr lang="es-ES" sz="1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Suministro Hub </a:t>
            </a:r>
            <a:r>
              <a:rPr lang="es-ES" sz="1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</a:t>
            </a:r>
            <a:r>
              <a:rPr lang="es-ES" sz="1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2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Spoke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31;p2"/>
          <p:cNvSpPr txBox="1"/>
          <p:nvPr/>
        </p:nvSpPr>
        <p:spPr>
          <a:xfrm>
            <a:off x="5383415" y="185609"/>
            <a:ext cx="28425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i="0" u="none" strike="noStrike" cap="none" dirty="0">
                <a:solidFill>
                  <a:srgbClr val="636465"/>
                </a:solidFill>
                <a:latin typeface="Montserrat"/>
                <a:ea typeface="Montserrat"/>
                <a:cs typeface="Montserrat"/>
                <a:sym typeface="Montserrat"/>
              </a:rPr>
              <a:t>BENEFICIOS DE UTILIZAR DFW COMO HUB DE IMPORTACIONES DESDE MÉXICO</a:t>
            </a:r>
            <a:endParaRPr sz="1400" b="1" i="0" u="none" strike="noStrike" cap="none" dirty="0">
              <a:solidFill>
                <a:srgbClr val="6364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32;p2"/>
          <p:cNvSpPr txBox="1"/>
          <p:nvPr/>
        </p:nvSpPr>
        <p:spPr>
          <a:xfrm>
            <a:off x="4572000" y="824175"/>
            <a:ext cx="457200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s-ES" sz="10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CAPACIDAD INTERMODAL 53’ </a:t>
            </a:r>
            <a:r>
              <a:rPr lang="es-ES" sz="10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GARANTIZADA</a:t>
            </a:r>
            <a:r>
              <a:rPr lang="es-ES" sz="10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PARA ENVÍOS DESDE MÉXICO A DFW POR TRANSPORTES EASO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endParaRPr lang="es-ES" sz="1000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s-ES" sz="10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CARGA DE PESO PESADO DESDE MÉXICO A DFW - NO SE REQUIEREN PERMISOS </a:t>
            </a:r>
            <a:r>
              <a:rPr lang="es-ES" sz="10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- Hasta 67,200 lbs</a:t>
            </a:r>
            <a:r>
              <a:rPr lang="es-ES" sz="10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. Peso bruto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endParaRPr lang="es-ES" sz="1000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s-ES" sz="10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CAPACIDAD DE TRANSPORTE DFW SALIENTE INIGUALABLE, OPCIONALIDAD Y </a:t>
            </a:r>
            <a:r>
              <a:rPr lang="es-ES" sz="10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COSTO POR MILLA MÁS BAJO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endParaRPr lang="es-ES" sz="1000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s-ES" sz="10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SEGURIDAD MEJORADA </a:t>
            </a:r>
            <a:r>
              <a:rPr lang="es-ES" sz="10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Y EMISIONES DE CARBONO REDUCIDAS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endParaRPr lang="es-ES" sz="1000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s-ES" sz="10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RESISTENCIA </a:t>
            </a:r>
            <a:r>
              <a:rPr lang="es-ES" sz="10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ÓPTIMA DE LA CADENA DE SUMINISTRO</a:t>
            </a:r>
            <a:r>
              <a:rPr lang="es-ES" sz="10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: LLEGUE A TODOS LOS PRINCIPALES MERCADOS DE EE. UU. EN 2 DÍAS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endParaRPr lang="es-ES" sz="1000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s-ES" sz="10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FLEXIBILIDAD</a:t>
            </a:r>
            <a:r>
              <a:rPr lang="es-ES" sz="10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: INTERMODAL, FTL, LTL Y PAQUETE CON JB HUNT, UPS Y FEDEX EN 1 MILLA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endParaRPr lang="es-ES" sz="1000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s-ES" sz="10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EL ALMACÉN </a:t>
            </a:r>
            <a:r>
              <a:rPr lang="es-ES" sz="10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ES DE GRADO ALIMENTARIO Y CTPAT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endParaRPr lang="es-ES" sz="1000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s-ES" sz="10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TRANSBORDO O INVENTARIO</a:t>
            </a:r>
            <a:r>
              <a:rPr lang="es-ES" sz="10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EN ALLIANCE, TX</a:t>
            </a:r>
            <a:endParaRPr sz="100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3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8088" y="4294975"/>
            <a:ext cx="2233174" cy="7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;p2">
            <a:extLst>
              <a:ext uri="{FF2B5EF4-FFF2-40B4-BE49-F238E27FC236}">
                <a16:creationId xmlns:a16="http://schemas.microsoft.com/office/drawing/2014/main" id="{AF82C4C7-C76A-112A-CDF9-2D101CF2897B}"/>
              </a:ext>
            </a:extLst>
          </p:cNvPr>
          <p:cNvSpPr txBox="1"/>
          <p:nvPr/>
        </p:nvSpPr>
        <p:spPr>
          <a:xfrm>
            <a:off x="525304" y="4201450"/>
            <a:ext cx="34546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Para el movimiento del norte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Evitar Laredo al trasladar la frontera a Alliance, TX</a:t>
            </a:r>
            <a:endParaRPr lang="es-ES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AC0A0-A44A-ED57-91C3-596DFE7B0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55" y="1240979"/>
            <a:ext cx="3798137" cy="28470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/>
          <p:nvPr/>
        </p:nvSpPr>
        <p:spPr>
          <a:xfrm>
            <a:off x="36825" y="0"/>
            <a:ext cx="4431600" cy="4971600"/>
          </a:xfrm>
          <a:prstGeom prst="rect">
            <a:avLst/>
          </a:prstGeom>
          <a:solidFill>
            <a:srgbClr val="1F376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 txBox="1"/>
          <p:nvPr/>
        </p:nvSpPr>
        <p:spPr>
          <a:xfrm>
            <a:off x="501264" y="277921"/>
            <a:ext cx="34546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NUEVO SERVICIO DE CADENA DE SUMINISTRO HUB &amp; SPOKE</a:t>
            </a:r>
            <a:endParaRPr lang="es-ES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31;p2"/>
          <p:cNvSpPr txBox="1"/>
          <p:nvPr/>
        </p:nvSpPr>
        <p:spPr>
          <a:xfrm>
            <a:off x="5383425" y="185608"/>
            <a:ext cx="28425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636465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BENEFICIOS DE UTILIZAR DFW COMO HUB PARA LAS IMPORTACIONES DE MÉXICO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636465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32;p2"/>
          <p:cNvSpPr txBox="1"/>
          <p:nvPr/>
        </p:nvSpPr>
        <p:spPr>
          <a:xfrm>
            <a:off x="4572000" y="941531"/>
            <a:ext cx="4431600" cy="300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  <a:tabLst/>
              <a:defRPr/>
            </a:pPr>
            <a:r>
              <a:rPr kumimoji="0" lang="es-ES" sz="1050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CAPACIDAD INTERMODAL DE 53’ </a:t>
            </a:r>
            <a:r>
              <a:rPr kumimoji="0" lang="es-ES" sz="1050" b="1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GARANTIZADA </a:t>
            </a:r>
            <a:r>
              <a:rPr kumimoji="0" lang="es-ES" sz="1050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PARA ENVÍOS DESDE DFW A MÉXICO POR TRANSPORTES EASO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  <a:tabLst/>
              <a:defRPr/>
            </a:pPr>
            <a:endParaRPr kumimoji="0" lang="es-ES" sz="1050" i="0" u="none" strike="noStrike" kern="0" cap="none" spc="0" normalizeH="0" baseline="0" noProof="0" dirty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  <a:tabLst/>
              <a:defRPr/>
            </a:pPr>
            <a:r>
              <a:rPr kumimoji="0" lang="es-ES" sz="1050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CARGA DE PESO PESADO DESDE DFW A MÉXICO - NO SE REQUIEREN PERMISOS - </a:t>
            </a:r>
            <a:r>
              <a:rPr kumimoji="0" lang="es-ES" sz="1050" b="1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Hasta 67,200 lbs</a:t>
            </a:r>
            <a:r>
              <a:rPr kumimoji="0" lang="es-ES" sz="1050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. Peso bruto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  <a:tabLst/>
              <a:defRPr/>
            </a:pPr>
            <a:endParaRPr kumimoji="0" lang="es-ES" sz="1050" i="0" u="none" strike="noStrike" kern="0" cap="none" spc="0" normalizeH="0" baseline="0" noProof="0" dirty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  <a:tabLst/>
              <a:defRPr/>
            </a:pPr>
            <a:r>
              <a:rPr kumimoji="0" lang="es-ES" sz="1050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CAPACIDAD DE TRANSPORTE EASO SALIENTE INIGUALABLE, OPCIONALIDAD Y </a:t>
            </a:r>
            <a:r>
              <a:rPr kumimoji="0" lang="es-ES" sz="1050" b="1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COSTE POR MILLA MÁS BAJO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  <a:tabLst/>
              <a:defRPr/>
            </a:pPr>
            <a:endParaRPr kumimoji="0" lang="es-ES" sz="1050" i="0" u="none" strike="noStrike" kern="0" cap="none" spc="0" normalizeH="0" baseline="0" noProof="0" dirty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  <a:tabLst/>
              <a:defRPr/>
            </a:pPr>
            <a:r>
              <a:rPr kumimoji="0" lang="es-ES" sz="1050" b="1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SEGURIDAD MEJORADA </a:t>
            </a:r>
            <a:r>
              <a:rPr kumimoji="0" lang="es-ES" sz="1050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Y EMISIONES DE CARBONO REDUCIDAS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  <a:tabLst/>
              <a:defRPr/>
            </a:pPr>
            <a:endParaRPr kumimoji="0" lang="es-ES" sz="1050" i="0" u="none" strike="noStrike" kern="0" cap="none" spc="0" normalizeH="0" baseline="0" noProof="0" dirty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  <a:tabLst/>
              <a:defRPr/>
            </a:pPr>
            <a:r>
              <a:rPr kumimoji="0" lang="es-ES" sz="1050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EL ALMACÉN ES DE GRADO ALIMENTARIO Y CTPAT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  <a:tabLst/>
              <a:defRPr/>
            </a:pPr>
            <a:endParaRPr kumimoji="0" lang="es-ES" sz="1050" i="0" u="none" strike="noStrike" kern="0" cap="none" spc="0" normalizeH="0" baseline="0" noProof="0" dirty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  <a:tabLst/>
              <a:defRPr/>
            </a:pPr>
            <a:r>
              <a:rPr lang="es-ES" sz="105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TRANSBORDO</a:t>
            </a:r>
            <a:r>
              <a:rPr kumimoji="0" lang="es-ES" sz="1050" b="1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O PRODUCTO DE INVENTARIO </a:t>
            </a:r>
            <a:r>
              <a:rPr kumimoji="0" lang="es-ES" sz="1050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 ALLIANCE, TX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5434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35434D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3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8088" y="4294975"/>
            <a:ext cx="2233174" cy="7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;p2">
            <a:extLst>
              <a:ext uri="{FF2B5EF4-FFF2-40B4-BE49-F238E27FC236}">
                <a16:creationId xmlns:a16="http://schemas.microsoft.com/office/drawing/2014/main" id="{F53F100B-59FC-1272-EA77-BEE412373C96}"/>
              </a:ext>
            </a:extLst>
          </p:cNvPr>
          <p:cNvSpPr txBox="1"/>
          <p:nvPr/>
        </p:nvSpPr>
        <p:spPr>
          <a:xfrm>
            <a:off x="525304" y="4201450"/>
            <a:ext cx="345464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Por el movimiento del sur</a:t>
            </a:r>
            <a:endParaRPr lang="es-ES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418C3-FC4F-4298-9DE9-774F653D4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90" y="1102486"/>
            <a:ext cx="3920068" cy="29385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4"/>
          <p:cNvPicPr preferRelativeResize="0"/>
          <p:nvPr/>
        </p:nvPicPr>
        <p:blipFill rotWithShape="1">
          <a:blip r:embed="rId3">
            <a:alphaModFix amt="5000"/>
          </a:blip>
          <a:srcRect/>
          <a:stretch/>
        </p:blipFill>
        <p:spPr>
          <a:xfrm>
            <a:off x="0" y="0"/>
            <a:ext cx="3980622" cy="51435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58" name="Google Shape;58;p4"/>
          <p:cNvSpPr txBox="1"/>
          <p:nvPr/>
        </p:nvSpPr>
        <p:spPr>
          <a:xfrm>
            <a:off x="6068203" y="371717"/>
            <a:ext cx="2803073" cy="337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Alliance, TX Centro Logístico Intermodal</a:t>
            </a:r>
            <a:endParaRPr lang="en-US" sz="2500" b="1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500" b="1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Ubicación del almacén de Spearpoint con acceso por carretera privada a la terminal ferroviaria y permite el peso pesado (67,200 lbs. de peso bruto) por contenedor de 53 pies</a:t>
            </a:r>
            <a:endParaRPr lang="en-US" sz="1600" b="1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1175" y="3903650"/>
            <a:ext cx="2320101" cy="7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D37482-EEFB-DB39-151C-D0195F645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7194"/>
            <a:ext cx="5566130" cy="41212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76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 txBox="1"/>
          <p:nvPr/>
        </p:nvSpPr>
        <p:spPr>
          <a:xfrm>
            <a:off x="371000" y="2945179"/>
            <a:ext cx="39378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417,000 pies cuadrados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112 plazas de aparcamiento para remolques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41 puertas de muelle y ampliable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techos altos de 40 pies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31,000 pies cuadrados de espacio refrigerado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Certificado de calidad alimentaria</a:t>
            </a:r>
          </a:p>
        </p:txBody>
      </p:sp>
      <p:sp>
        <p:nvSpPr>
          <p:cNvPr id="49" name="Google Shape;49;p3"/>
          <p:cNvSpPr txBox="1"/>
          <p:nvPr/>
        </p:nvSpPr>
        <p:spPr>
          <a:xfrm>
            <a:off x="4745437" y="2945179"/>
            <a:ext cx="4112400" cy="209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Cumple con CTPAT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Zona de libre comercio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Transbordo y Crossdocking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Servicios completos de cumplimiento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Acceso pesado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Puerta privada y carretera desde la terminal ferroviaria BNSF Alliance</a:t>
            </a:r>
          </a:p>
          <a:p>
            <a:pPr>
              <a:buClr>
                <a:srgbClr val="FFFFFF"/>
              </a:buClr>
              <a:buSzPts val="1600"/>
            </a:pPr>
            <a:endParaRPr lang="es-ES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</a:pP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0;p3"/>
          <p:cNvSpPr txBox="1"/>
          <p:nvPr/>
        </p:nvSpPr>
        <p:spPr>
          <a:xfrm>
            <a:off x="120177" y="2246450"/>
            <a:ext cx="418862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1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Aspectos destacados de las instalaciones del almacén de Alliance</a:t>
            </a:r>
            <a:endParaRPr sz="16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9EB634-6611-FCA3-5A56-AEE932E5E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00" y="290137"/>
            <a:ext cx="8023031" cy="18228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76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F1A74-E232-C246-E9BE-00C0A1771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103"/>
            <a:ext cx="5316173" cy="3151905"/>
          </a:xfrm>
          <a:prstGeom prst="rect">
            <a:avLst/>
          </a:prstGeom>
        </p:spPr>
      </p:pic>
      <p:sp>
        <p:nvSpPr>
          <p:cNvPr id="4" name="Google Shape;580;p79">
            <a:extLst>
              <a:ext uri="{FF2B5EF4-FFF2-40B4-BE49-F238E27FC236}">
                <a16:creationId xmlns:a16="http://schemas.microsoft.com/office/drawing/2014/main" id="{08033CE6-6E05-7AFC-701D-CFCDEEB04C31}"/>
              </a:ext>
            </a:extLst>
          </p:cNvPr>
          <p:cNvSpPr txBox="1"/>
          <p:nvPr/>
        </p:nvSpPr>
        <p:spPr>
          <a:xfrm>
            <a:off x="286550" y="221632"/>
            <a:ext cx="44412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AFA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Importancia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AFA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DFW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AFA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AFA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un Centro de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AFA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Conexiones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AFA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8;p3">
            <a:extLst>
              <a:ext uri="{FF2B5EF4-FFF2-40B4-BE49-F238E27FC236}">
                <a16:creationId xmlns:a16="http://schemas.microsoft.com/office/drawing/2014/main" id="{AFD89DA2-84D8-75DB-4CE5-9760EDEB7398}"/>
              </a:ext>
            </a:extLst>
          </p:cNvPr>
          <p:cNvSpPr txBox="1"/>
          <p:nvPr/>
        </p:nvSpPr>
        <p:spPr>
          <a:xfrm>
            <a:off x="5399399" y="130984"/>
            <a:ext cx="3673164" cy="489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/>
            <a:r>
              <a:rPr lang="es-ES" dirty="0">
                <a:solidFill>
                  <a:schemeClr val="bg1"/>
                </a:solidFill>
                <a:latin typeface="Söhne"/>
              </a:rPr>
              <a:t>El</a:t>
            </a:r>
            <a:r>
              <a:rPr lang="es-ES" b="0" i="0" dirty="0">
                <a:solidFill>
                  <a:schemeClr val="bg1"/>
                </a:solidFill>
                <a:effectLst/>
                <a:latin typeface="Söhne"/>
              </a:rPr>
              <a:t> Alliance Global </a:t>
            </a:r>
            <a:r>
              <a:rPr lang="es-ES" b="0" i="0" dirty="0" err="1">
                <a:solidFill>
                  <a:schemeClr val="bg1"/>
                </a:solidFill>
                <a:effectLst/>
                <a:latin typeface="Söhne"/>
              </a:rPr>
              <a:t>Logistics</a:t>
            </a:r>
            <a:r>
              <a:rPr lang="es-ES" b="0" i="0" dirty="0">
                <a:solidFill>
                  <a:schemeClr val="bg1"/>
                </a:solidFill>
                <a:effectLst/>
                <a:latin typeface="Söhne"/>
              </a:rPr>
              <a:t> Hub es un verdadero puerto interior que abarca 9,600 acres.</a:t>
            </a:r>
          </a:p>
          <a:p>
            <a:pPr algn="l"/>
            <a:endParaRPr lang="es-ES" b="0" i="0" dirty="0">
              <a:solidFill>
                <a:schemeClr val="bg1"/>
              </a:solidFill>
              <a:effectLst/>
              <a:latin typeface="Söhne"/>
            </a:endParaRP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200" b="0" i="0" dirty="0">
                <a:solidFill>
                  <a:schemeClr val="bg1"/>
                </a:solidFill>
                <a:effectLst/>
                <a:latin typeface="Söhne"/>
              </a:rPr>
              <a:t>DFW tiene un desequilibrio favorable para la capacidad y tarifas de transporte intermodal y por carretera saliente. </a:t>
            </a: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ES" sz="1200" b="0" i="0" dirty="0">
              <a:solidFill>
                <a:schemeClr val="bg1"/>
              </a:solidFill>
              <a:effectLst/>
              <a:latin typeface="Söhne"/>
            </a:endParaRP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200" b="0" i="0" dirty="0">
                <a:solidFill>
                  <a:schemeClr val="bg1"/>
                </a:solidFill>
                <a:effectLst/>
                <a:latin typeface="Söhne"/>
              </a:rPr>
              <a:t>La instalación intermodal de la Alianza de BNSF </a:t>
            </a:r>
            <a:r>
              <a:rPr lang="es-ES" sz="1200" b="0" i="0" dirty="0" err="1">
                <a:solidFill>
                  <a:schemeClr val="bg1"/>
                </a:solidFill>
                <a:effectLst/>
                <a:latin typeface="Söhne"/>
              </a:rPr>
              <a:t>Railway</a:t>
            </a:r>
            <a:r>
              <a:rPr lang="es-ES" sz="1200" b="0" i="0" dirty="0">
                <a:solidFill>
                  <a:schemeClr val="bg1"/>
                </a:solidFill>
                <a:effectLst/>
                <a:latin typeface="Söhne"/>
              </a:rPr>
              <a:t> realiza más de 1 millón de elevaciones por año; es la terminal ferroviaria intermodal más grande de los Estados Unidos. </a:t>
            </a: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ES" sz="1200" b="0" i="0" dirty="0">
              <a:solidFill>
                <a:schemeClr val="bg1"/>
              </a:solidFill>
              <a:effectLst/>
              <a:latin typeface="Söhne"/>
            </a:endParaRP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200" b="0" i="0" dirty="0">
                <a:solidFill>
                  <a:schemeClr val="bg1"/>
                </a:solidFill>
                <a:effectLst/>
                <a:latin typeface="Söhne"/>
              </a:rPr>
              <a:t>Las autopistas de la zona permiten un transporte terrestre oportuno en todo Estados Unidos</a:t>
            </a: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ES" sz="1200" b="0" i="0" dirty="0">
              <a:solidFill>
                <a:schemeClr val="bg1"/>
              </a:solidFill>
              <a:effectLst/>
              <a:latin typeface="Söhne"/>
            </a:endParaRP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200" b="0" i="0" dirty="0">
                <a:solidFill>
                  <a:schemeClr val="bg1"/>
                </a:solidFill>
                <a:effectLst/>
                <a:latin typeface="Söhne"/>
              </a:rPr>
              <a:t>Capacidad: Amplio grupo de transporte. Más de 600 transportistas operan en el área metropolitana de DFW, y la mayoría de los principales transportistas de Estados Unidos tienen terminales en Dallas, un hecho que ofrece a un cliente una amplia gama de opciones cuando se trata de transporte entrante y saliente. </a:t>
            </a: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ES" sz="1200" b="0" i="0" dirty="0">
              <a:solidFill>
                <a:schemeClr val="bg1"/>
              </a:solidFill>
              <a:effectLst/>
              <a:latin typeface="Söhne"/>
            </a:endParaRP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200" b="0" i="0" dirty="0">
                <a:solidFill>
                  <a:schemeClr val="bg1"/>
                </a:solidFill>
                <a:effectLst/>
                <a:latin typeface="Söhne"/>
              </a:rPr>
              <a:t>Seguridad: Seguridad</a:t>
            </a: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ES" sz="1200" b="0" i="0" dirty="0">
              <a:solidFill>
                <a:schemeClr val="bg1"/>
              </a:solidFill>
              <a:effectLst/>
              <a:latin typeface="Söhne"/>
            </a:endParaRPr>
          </a:p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200" b="0" i="0" dirty="0">
                <a:solidFill>
                  <a:schemeClr val="bg1"/>
                </a:solidFill>
                <a:effectLst/>
                <a:latin typeface="Söhne"/>
              </a:rPr>
              <a:t>Zona de Comercio Exterior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354232-F4CD-28DD-CC50-0AFBCCC26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524" y="2571750"/>
            <a:ext cx="786452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9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76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 txBox="1"/>
          <p:nvPr/>
        </p:nvSpPr>
        <p:spPr>
          <a:xfrm>
            <a:off x="268665" y="2296510"/>
            <a:ext cx="393780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Director de marketing y propietario de Transportes EASO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endParaRPr lang="es-ES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Maestría de la Universidad de Denver en Logística, Materiales y Cadena de Suministro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endParaRPr lang="es-ES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Presidente de AMTI (Asociación Intermodal de México)</a:t>
            </a:r>
            <a:endParaRPr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3"/>
          <p:cNvSpPr txBox="1"/>
          <p:nvPr/>
        </p:nvSpPr>
        <p:spPr>
          <a:xfrm>
            <a:off x="4762935" y="2296510"/>
            <a:ext cx="41124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 y propietario de Spearpoint Logistics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endParaRPr lang="es-ES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MBA Ejecutivo de la Universidad Cristiana de Texas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endParaRPr lang="es-ES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Comenzó BNSF </a:t>
            </a:r>
            <a:r>
              <a:rPr lang="es-ES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Railway</a:t>
            </a: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s-ES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Mexico</a:t>
            </a: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y dirigió la organización durante 13 años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endParaRPr lang="es-ES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Expresidente de </a:t>
            </a:r>
            <a:r>
              <a:rPr lang="es-ES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Lotte</a:t>
            </a:r>
            <a:r>
              <a:rPr lang="es-E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Global Logistics</a:t>
            </a:r>
            <a:endParaRPr lang="en-US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0;p3"/>
          <p:cNvSpPr txBox="1"/>
          <p:nvPr/>
        </p:nvSpPr>
        <p:spPr>
          <a:xfrm>
            <a:off x="743411" y="1838513"/>
            <a:ext cx="3038659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Diego Anchustegui</a:t>
            </a:r>
            <a:endParaRPr sz="20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50;p3">
            <a:extLst>
              <a:ext uri="{FF2B5EF4-FFF2-40B4-BE49-F238E27FC236}">
                <a16:creationId xmlns:a16="http://schemas.microsoft.com/office/drawing/2014/main" id="{AB5F9AD2-FCDF-2AC2-1A8D-3951DB66853E}"/>
              </a:ext>
            </a:extLst>
          </p:cNvPr>
          <p:cNvSpPr txBox="1"/>
          <p:nvPr/>
        </p:nvSpPr>
        <p:spPr>
          <a:xfrm>
            <a:off x="1584510" y="107823"/>
            <a:ext cx="552758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Sus expertos en la cadena de suministro de México</a:t>
            </a:r>
            <a:endParaRPr lang="es-ES"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50;p3">
            <a:extLst>
              <a:ext uri="{FF2B5EF4-FFF2-40B4-BE49-F238E27FC236}">
                <a16:creationId xmlns:a16="http://schemas.microsoft.com/office/drawing/2014/main" id="{181A782D-5973-C575-3AC9-5F50F858C6B1}"/>
              </a:ext>
            </a:extLst>
          </p:cNvPr>
          <p:cNvSpPr txBox="1"/>
          <p:nvPr/>
        </p:nvSpPr>
        <p:spPr>
          <a:xfrm>
            <a:off x="5476399" y="1838513"/>
            <a:ext cx="3038659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Richard Miller</a:t>
            </a:r>
            <a:endParaRPr sz="20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49B81-ACFA-9AB9-65DD-D55186A2A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341" y="788723"/>
            <a:ext cx="1186863" cy="965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FC083B-E636-FD12-CCBE-F985B97FC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105" y="714104"/>
            <a:ext cx="796030" cy="1114442"/>
          </a:xfrm>
          <a:prstGeom prst="rect">
            <a:avLst/>
          </a:prstGeom>
        </p:spPr>
      </p:pic>
      <p:sp>
        <p:nvSpPr>
          <p:cNvPr id="11" name="Google Shape;50;p3">
            <a:extLst>
              <a:ext uri="{FF2B5EF4-FFF2-40B4-BE49-F238E27FC236}">
                <a16:creationId xmlns:a16="http://schemas.microsoft.com/office/drawing/2014/main" id="{D6FD6E2A-D7BA-D209-FBDC-B04468D6191E}"/>
              </a:ext>
            </a:extLst>
          </p:cNvPr>
          <p:cNvSpPr txBox="1"/>
          <p:nvPr/>
        </p:nvSpPr>
        <p:spPr>
          <a:xfrm>
            <a:off x="2439655" y="4601167"/>
            <a:ext cx="437948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Nosotros conocemos México!</a:t>
            </a:r>
          </a:p>
        </p:txBody>
      </p:sp>
    </p:spTree>
    <p:extLst>
      <p:ext uri="{BB962C8B-B14F-4D97-AF65-F5344CB8AC3E}">
        <p14:creationId xmlns:p14="http://schemas.microsoft.com/office/powerpoint/2010/main" val="356060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"/>
          <p:cNvSpPr txBox="1"/>
          <p:nvPr/>
        </p:nvSpPr>
        <p:spPr>
          <a:xfrm>
            <a:off x="337575" y="513300"/>
            <a:ext cx="3726425" cy="110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35434D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 sz="3600" b="1" i="0" u="none" strike="noStrike" cap="none" dirty="0">
              <a:solidFill>
                <a:srgbClr val="3543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7"/>
          <p:cNvSpPr txBox="1"/>
          <p:nvPr/>
        </p:nvSpPr>
        <p:spPr>
          <a:xfrm>
            <a:off x="402962" y="3957315"/>
            <a:ext cx="26577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35434D"/>
                </a:solidFill>
                <a:latin typeface="Arial"/>
                <a:ea typeface="Arial"/>
                <a:cs typeface="Arial"/>
                <a:sym typeface="Arial"/>
              </a:rPr>
              <a:t>EASO.COM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b="1" i="0" u="none" strike="noStrike" cap="none" dirty="0">
              <a:solidFill>
                <a:srgbClr val="3543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35434D"/>
                </a:solidFill>
                <a:latin typeface="Arial"/>
                <a:ea typeface="Arial"/>
                <a:cs typeface="Arial"/>
                <a:sym typeface="Arial"/>
              </a:rPr>
              <a:t>SPEARPOINTLOGISTICS.COM</a:t>
            </a:r>
            <a:endParaRPr sz="1200" b="1" dirty="0">
              <a:solidFill>
                <a:srgbClr val="35434D"/>
              </a:solidFill>
            </a:endParaRPr>
          </a:p>
        </p:txBody>
      </p:sp>
      <p:sp>
        <p:nvSpPr>
          <p:cNvPr id="2" name="Google Shape;129;g1862f7f1d05_0_8">
            <a:extLst>
              <a:ext uri="{FF2B5EF4-FFF2-40B4-BE49-F238E27FC236}">
                <a16:creationId xmlns:a16="http://schemas.microsoft.com/office/drawing/2014/main" id="{072A941D-12A2-23BD-07C8-BA81148F86D0}"/>
              </a:ext>
            </a:extLst>
          </p:cNvPr>
          <p:cNvSpPr txBox="1"/>
          <p:nvPr/>
        </p:nvSpPr>
        <p:spPr>
          <a:xfrm>
            <a:off x="5702687" y="3336015"/>
            <a:ext cx="2338800" cy="62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909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Diego Anchustegui</a:t>
            </a:r>
            <a:br>
              <a:rPr lang="en" sz="15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 b="0" i="1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danchustegui@easo.com</a:t>
            </a:r>
            <a:endParaRPr sz="1500" b="1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35;g1862f7f1d05_0_8">
            <a:extLst>
              <a:ext uri="{FF2B5EF4-FFF2-40B4-BE49-F238E27FC236}">
                <a16:creationId xmlns:a16="http://schemas.microsoft.com/office/drawing/2014/main" id="{EEB3B8D1-5183-EF45-CA33-D10EC8178146}"/>
              </a:ext>
            </a:extLst>
          </p:cNvPr>
          <p:cNvSpPr txBox="1"/>
          <p:nvPr/>
        </p:nvSpPr>
        <p:spPr>
          <a:xfrm>
            <a:off x="5484737" y="4141981"/>
            <a:ext cx="2774700" cy="60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5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Richard Miller</a:t>
            </a:r>
            <a:endParaRPr sz="1500" b="1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0" i="1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RMiller@SpearpointLogistics.com</a:t>
            </a:r>
            <a:endParaRPr sz="1200" b="0" i="1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1F69E-C212-00B0-6829-2FAEACE3F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682" y="565140"/>
            <a:ext cx="3004443" cy="30044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11425</TotalTime>
  <Words>731</Words>
  <Application>Microsoft Office PowerPoint</Application>
  <PresentationFormat>On-screen Show (16:9)</PresentationFormat>
  <Paragraphs>102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Roboto</vt:lpstr>
      <vt:lpstr>Montserrat</vt:lpstr>
      <vt:lpstr>Arial</vt:lpstr>
      <vt:lpstr>Roboto Black</vt:lpstr>
      <vt:lpstr>Söhne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Miller</dc:creator>
  <cp:lastModifiedBy>Richard Miller</cp:lastModifiedBy>
  <cp:revision>18</cp:revision>
  <dcterms:modified xsi:type="dcterms:W3CDTF">2023-11-30T18:18:18Z</dcterms:modified>
</cp:coreProperties>
</file>